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</p:sldMasterIdLst>
  <p:notesMasterIdLst>
    <p:notesMasterId r:id="rId65"/>
  </p:notesMasterIdLst>
  <p:handoutMasterIdLst>
    <p:handoutMasterId r:id="rId66"/>
  </p:handoutMasterIdLst>
  <p:sldIdLst>
    <p:sldId id="25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9" r:id="rId46"/>
    <p:sldId id="300" r:id="rId47"/>
    <p:sldId id="301" r:id="rId48"/>
    <p:sldId id="302" r:id="rId49"/>
    <p:sldId id="303" r:id="rId50"/>
    <p:sldId id="304" r:id="rId51"/>
    <p:sldId id="297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6" r:id="rId62"/>
    <p:sldId id="314" r:id="rId63"/>
    <p:sldId id="306" r:id="rId64"/>
  </p:sldIdLst>
  <p:sldSz cx="9144000" cy="6858000" type="screen4x3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49" autoAdjust="0"/>
  </p:normalViewPr>
  <p:slideViewPr>
    <p:cSldViewPr snapToGrid="0" showGuides="1">
      <p:cViewPr varScale="1">
        <p:scale>
          <a:sx n="70" d="100"/>
          <a:sy n="70" d="100"/>
        </p:scale>
        <p:origin x="192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95058-FF0E-41CB-83DE-49CB7AA045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A7B0B22-734B-4B60-945C-1C217C0DCF06}">
      <dgm:prSet/>
      <dgm:spPr/>
      <dgm:t>
        <a:bodyPr/>
        <a:lstStyle/>
        <a:p>
          <a:pPr rtl="0"/>
          <a:r>
            <a:rPr lang="en-US" altLang="zh-CN" b="1" dirty="0" smtClean="0"/>
            <a:t>Token name</a:t>
          </a:r>
          <a:endParaRPr lang="zh-CN" b="1" dirty="0"/>
        </a:p>
      </dgm:t>
    </dgm:pt>
    <dgm:pt modelId="{456BE404-FE92-4653-847B-13A4C466193B}" type="parTrans" cxnId="{5DD742A0-E47B-434B-A367-28698D9A94AC}">
      <dgm:prSet/>
      <dgm:spPr/>
      <dgm:t>
        <a:bodyPr/>
        <a:lstStyle/>
        <a:p>
          <a:endParaRPr lang="zh-CN" altLang="en-US"/>
        </a:p>
      </dgm:t>
    </dgm:pt>
    <dgm:pt modelId="{AE7C2B2F-D38B-4001-BCA5-264E08C8A118}" type="sibTrans" cxnId="{5DD742A0-E47B-434B-A367-28698D9A94AC}">
      <dgm:prSet/>
      <dgm:spPr/>
      <dgm:t>
        <a:bodyPr/>
        <a:lstStyle/>
        <a:p>
          <a:endParaRPr lang="zh-CN" altLang="en-US"/>
        </a:p>
      </dgm:t>
    </dgm:pt>
    <dgm:pt modelId="{9E15A5BC-F5FB-4E00-804A-B436A47DF563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Keyword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if, while, switch, … (</a:t>
          </a:r>
          <a:r>
            <a:rPr lang="en-US" altLang="zh-CN" dirty="0" smtClean="0">
              <a:solidFill>
                <a:srgbClr val="00B050"/>
              </a:solidFill>
            </a:rPr>
            <a:t>any keyword as a token name</a:t>
          </a:r>
          <a:r>
            <a:rPr lang="en-US" dirty="0" smtClean="0"/>
            <a:t>)</a:t>
          </a:r>
          <a:endParaRPr lang="zh-CN" dirty="0"/>
        </a:p>
      </dgm:t>
    </dgm:pt>
    <dgm:pt modelId="{2CB3AB6F-EC4C-462C-B0A4-BF6AE9730CE1}" type="parTrans" cxnId="{75EFCF67-004A-4A13-AC60-80FC5828F0CC}">
      <dgm:prSet/>
      <dgm:spPr/>
      <dgm:t>
        <a:bodyPr/>
        <a:lstStyle/>
        <a:p>
          <a:endParaRPr lang="zh-CN" altLang="en-US"/>
        </a:p>
      </dgm:t>
    </dgm:pt>
    <dgm:pt modelId="{AFC0727E-1890-487B-A3E2-065B0FBAA484}" type="sibTrans" cxnId="{75EFCF67-004A-4A13-AC60-80FC5828F0CC}">
      <dgm:prSet/>
      <dgm:spPr/>
      <dgm:t>
        <a:bodyPr/>
        <a:lstStyle/>
        <a:p>
          <a:endParaRPr lang="zh-CN" altLang="en-US"/>
        </a:p>
      </dgm:t>
    </dgm:pt>
    <dgm:pt modelId="{4099513A-59D9-46D4-8773-E5C9061AA494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Identifier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altLang="zh-CN" dirty="0" smtClean="0"/>
            <a:t>variables, functions, classes… defined by users </a:t>
          </a:r>
          <a:r>
            <a:rPr lang="en-US" dirty="0" smtClean="0"/>
            <a:t>…  (</a:t>
          </a:r>
          <a:r>
            <a:rPr lang="en-US" altLang="zh-CN" dirty="0" smtClean="0">
              <a:solidFill>
                <a:srgbClr val="00B050"/>
              </a:solidFill>
            </a:rPr>
            <a:t>all identifiers have one token name </a:t>
          </a:r>
          <a:r>
            <a:rPr lang="en-US" altLang="zh-CN" b="1" dirty="0" smtClean="0">
              <a:solidFill>
                <a:schemeClr val="tx2"/>
              </a:solidFill>
            </a:rPr>
            <a:t>id</a:t>
          </a:r>
          <a:r>
            <a:rPr lang="en-US" dirty="0" smtClean="0"/>
            <a:t>)</a:t>
          </a:r>
          <a:endParaRPr lang="zh-CN" dirty="0"/>
        </a:p>
      </dgm:t>
    </dgm:pt>
    <dgm:pt modelId="{ED8F94D8-FA52-46E1-B737-9ACD1336EC6D}" type="parTrans" cxnId="{47A244CF-CC22-4301-8F69-727FD5D93BC8}">
      <dgm:prSet/>
      <dgm:spPr/>
      <dgm:t>
        <a:bodyPr/>
        <a:lstStyle/>
        <a:p>
          <a:endParaRPr lang="zh-CN" altLang="en-US"/>
        </a:p>
      </dgm:t>
    </dgm:pt>
    <dgm:pt modelId="{1F12A164-1875-48EC-A15E-F404BF810F89}" type="sibTrans" cxnId="{47A244CF-CC22-4301-8F69-727FD5D93BC8}">
      <dgm:prSet/>
      <dgm:spPr/>
      <dgm:t>
        <a:bodyPr/>
        <a:lstStyle/>
        <a:p>
          <a:endParaRPr lang="zh-CN" altLang="en-US"/>
        </a:p>
      </dgm:t>
    </dgm:pt>
    <dgm:pt modelId="{371CAAA0-553A-4287-BC28-19D08863B9E7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Constant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altLang="zh-CN" dirty="0" smtClean="0"/>
            <a:t>integer</a:t>
          </a:r>
          <a:r>
            <a:rPr lang="zh-CN" dirty="0" smtClean="0"/>
            <a:t>，</a:t>
          </a:r>
          <a:r>
            <a:rPr lang="en-US" altLang="zh-CN" dirty="0" smtClean="0"/>
            <a:t>float, Boolean</a:t>
          </a:r>
          <a:r>
            <a:rPr lang="zh-CN" dirty="0" smtClean="0"/>
            <a:t>，</a:t>
          </a:r>
          <a:r>
            <a:rPr lang="en-US" altLang="zh-CN" dirty="0" smtClean="0"/>
            <a:t>literature </a:t>
          </a:r>
          <a:r>
            <a:rPr lang="zh-CN" altLang="en-US" dirty="0" smtClean="0"/>
            <a:t>（</a:t>
          </a:r>
          <a:r>
            <a:rPr lang="en-US" altLang="zh-CN" dirty="0" smtClean="0">
              <a:solidFill>
                <a:srgbClr val="00B050"/>
              </a:solidFill>
            </a:rPr>
            <a:t>Each type has a token name</a:t>
          </a:r>
          <a:r>
            <a:rPr lang="zh-CN" altLang="en-US" dirty="0" smtClean="0"/>
            <a:t>）</a:t>
          </a:r>
          <a:endParaRPr lang="zh-CN" dirty="0"/>
        </a:p>
      </dgm:t>
    </dgm:pt>
    <dgm:pt modelId="{227C915B-E4DF-4E54-A3BB-05F0181BA3C1}" type="parTrans" cxnId="{98D043D9-AC68-412D-9D3F-EB90CA262758}">
      <dgm:prSet/>
      <dgm:spPr/>
      <dgm:t>
        <a:bodyPr/>
        <a:lstStyle/>
        <a:p>
          <a:endParaRPr lang="zh-CN" altLang="en-US"/>
        </a:p>
      </dgm:t>
    </dgm:pt>
    <dgm:pt modelId="{4751C367-B6B0-4610-9A17-9E8523D1F0DB}" type="sibTrans" cxnId="{98D043D9-AC68-412D-9D3F-EB90CA262758}">
      <dgm:prSet/>
      <dgm:spPr/>
      <dgm:t>
        <a:bodyPr/>
        <a:lstStyle/>
        <a:p>
          <a:endParaRPr lang="zh-CN" altLang="en-US"/>
        </a:p>
      </dgm:t>
    </dgm:pt>
    <dgm:pt modelId="{C901F106-DC0E-410B-B6B5-8ACA44DDD770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Operator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+, -, *, /, %, … </a:t>
          </a:r>
          <a:r>
            <a:rPr lang="zh-CN" altLang="en-US" dirty="0" smtClean="0"/>
            <a:t>（</a:t>
          </a:r>
          <a:r>
            <a:rPr lang="en-US" altLang="zh-CN" dirty="0" smtClean="0">
              <a:solidFill>
                <a:srgbClr val="00B050"/>
              </a:solidFill>
            </a:rPr>
            <a:t>each operator has a token name or each type has a token</a:t>
          </a:r>
          <a:r>
            <a:rPr lang="zh-CN" altLang="en-US" dirty="0" smtClean="0"/>
            <a:t>）</a:t>
          </a:r>
          <a:endParaRPr lang="zh-CN" dirty="0"/>
        </a:p>
      </dgm:t>
    </dgm:pt>
    <dgm:pt modelId="{DA845C3F-5661-4CEC-8AF9-3FF1E5A6733A}" type="parTrans" cxnId="{9492A9F8-89BD-411D-AB21-5F59FED40E43}">
      <dgm:prSet/>
      <dgm:spPr/>
      <dgm:t>
        <a:bodyPr/>
        <a:lstStyle/>
        <a:p>
          <a:endParaRPr lang="zh-CN" altLang="en-US"/>
        </a:p>
      </dgm:t>
    </dgm:pt>
    <dgm:pt modelId="{E25C93A2-ADAF-433A-A457-56D7ECD2B4F4}" type="sibTrans" cxnId="{9492A9F8-89BD-411D-AB21-5F59FED40E43}">
      <dgm:prSet/>
      <dgm:spPr/>
      <dgm:t>
        <a:bodyPr/>
        <a:lstStyle/>
        <a:p>
          <a:endParaRPr lang="zh-CN" altLang="en-US"/>
        </a:p>
      </dgm:t>
    </dgm:pt>
    <dgm:pt modelId="{37B1083F-5F9D-4EF9-B7A1-F5D4A9BED552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Delimiter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;, {, /**/, … (</a:t>
          </a:r>
          <a:r>
            <a:rPr lang="en-US" altLang="zh-CN" dirty="0" smtClean="0">
              <a:solidFill>
                <a:srgbClr val="00B050"/>
              </a:solidFill>
            </a:rPr>
            <a:t>each delimiter has as token name</a:t>
          </a:r>
          <a:r>
            <a:rPr lang="en-US" dirty="0" smtClean="0"/>
            <a:t>)</a:t>
          </a:r>
          <a:endParaRPr lang="zh-CN" dirty="0"/>
        </a:p>
      </dgm:t>
    </dgm:pt>
    <dgm:pt modelId="{B05BC6FF-B78D-402B-B893-CF46A53438BA}" type="parTrans" cxnId="{170E3DF7-D70F-451A-A11A-51DF9A0BDAF6}">
      <dgm:prSet/>
      <dgm:spPr/>
      <dgm:t>
        <a:bodyPr/>
        <a:lstStyle/>
        <a:p>
          <a:endParaRPr lang="zh-CN" altLang="en-US"/>
        </a:p>
      </dgm:t>
    </dgm:pt>
    <dgm:pt modelId="{4B78AF72-CAF9-4DD9-A13F-E7A8318C9F99}" type="sibTrans" cxnId="{170E3DF7-D70F-451A-A11A-51DF9A0BDAF6}">
      <dgm:prSet/>
      <dgm:spPr/>
      <dgm:t>
        <a:bodyPr/>
        <a:lstStyle/>
        <a:p>
          <a:endParaRPr lang="zh-CN" altLang="en-US"/>
        </a:p>
      </dgm:t>
    </dgm:pt>
    <dgm:pt modelId="{B8E74565-FFDD-4628-9D12-03E931DBC576}" type="pres">
      <dgm:prSet presAssocID="{DC995058-FF0E-41CB-83DE-49CB7AA0451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512F9D-CB85-41E5-9782-82FB2BC55C5A}" type="pres">
      <dgm:prSet presAssocID="{7A7B0B22-734B-4B60-945C-1C217C0DCF06}" presName="parentText" presStyleLbl="node1" presStyleIdx="0" presStyleCnt="1" custScaleY="104096" custLinFactNeighborX="-4441" custLinFactNeighborY="-3611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D7BE0E-4983-47C5-BFC4-098EA77686C0}" type="pres">
      <dgm:prSet presAssocID="{7A7B0B22-734B-4B60-945C-1C217C0DCF0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A244CF-CC22-4301-8F69-727FD5D93BC8}" srcId="{7A7B0B22-734B-4B60-945C-1C217C0DCF06}" destId="{4099513A-59D9-46D4-8773-E5C9061AA494}" srcOrd="1" destOrd="0" parTransId="{ED8F94D8-FA52-46E1-B737-9ACD1336EC6D}" sibTransId="{1F12A164-1875-48EC-A15E-F404BF810F89}"/>
    <dgm:cxn modelId="{98D043D9-AC68-412D-9D3F-EB90CA262758}" srcId="{7A7B0B22-734B-4B60-945C-1C217C0DCF06}" destId="{371CAAA0-553A-4287-BC28-19D08863B9E7}" srcOrd="2" destOrd="0" parTransId="{227C915B-E4DF-4E54-A3BB-05F0181BA3C1}" sibTransId="{4751C367-B6B0-4610-9A17-9E8523D1F0DB}"/>
    <dgm:cxn modelId="{E1D307F6-D9EF-47FE-B788-1A02806874DC}" type="presOf" srcId="{371CAAA0-553A-4287-BC28-19D08863B9E7}" destId="{1FD7BE0E-4983-47C5-BFC4-098EA77686C0}" srcOrd="0" destOrd="2" presId="urn:microsoft.com/office/officeart/2005/8/layout/vList2"/>
    <dgm:cxn modelId="{9492A9F8-89BD-411D-AB21-5F59FED40E43}" srcId="{7A7B0B22-734B-4B60-945C-1C217C0DCF06}" destId="{C901F106-DC0E-410B-B6B5-8ACA44DDD770}" srcOrd="3" destOrd="0" parTransId="{DA845C3F-5661-4CEC-8AF9-3FF1E5A6733A}" sibTransId="{E25C93A2-ADAF-433A-A457-56D7ECD2B4F4}"/>
    <dgm:cxn modelId="{02D839FA-3E9C-4894-8C1B-8C6C551C1E3C}" type="presOf" srcId="{9E15A5BC-F5FB-4E00-804A-B436A47DF563}" destId="{1FD7BE0E-4983-47C5-BFC4-098EA77686C0}" srcOrd="0" destOrd="0" presId="urn:microsoft.com/office/officeart/2005/8/layout/vList2"/>
    <dgm:cxn modelId="{764EBF70-8774-4471-8AFB-4633248414A1}" type="presOf" srcId="{4099513A-59D9-46D4-8773-E5C9061AA494}" destId="{1FD7BE0E-4983-47C5-BFC4-098EA77686C0}" srcOrd="0" destOrd="1" presId="urn:microsoft.com/office/officeart/2005/8/layout/vList2"/>
    <dgm:cxn modelId="{AAE14D69-EDBE-4807-B981-989C7E4C36EA}" type="presOf" srcId="{37B1083F-5F9D-4EF9-B7A1-F5D4A9BED552}" destId="{1FD7BE0E-4983-47C5-BFC4-098EA77686C0}" srcOrd="0" destOrd="4" presId="urn:microsoft.com/office/officeart/2005/8/layout/vList2"/>
    <dgm:cxn modelId="{75EFCF67-004A-4A13-AC60-80FC5828F0CC}" srcId="{7A7B0B22-734B-4B60-945C-1C217C0DCF06}" destId="{9E15A5BC-F5FB-4E00-804A-B436A47DF563}" srcOrd="0" destOrd="0" parTransId="{2CB3AB6F-EC4C-462C-B0A4-BF6AE9730CE1}" sibTransId="{AFC0727E-1890-487B-A3E2-065B0FBAA484}"/>
    <dgm:cxn modelId="{5DD742A0-E47B-434B-A367-28698D9A94AC}" srcId="{DC995058-FF0E-41CB-83DE-49CB7AA0451B}" destId="{7A7B0B22-734B-4B60-945C-1C217C0DCF06}" srcOrd="0" destOrd="0" parTransId="{456BE404-FE92-4653-847B-13A4C466193B}" sibTransId="{AE7C2B2F-D38B-4001-BCA5-264E08C8A118}"/>
    <dgm:cxn modelId="{0F65D021-EB15-4DB4-AA1D-4042ED03BE77}" type="presOf" srcId="{DC995058-FF0E-41CB-83DE-49CB7AA0451B}" destId="{B8E74565-FFDD-4628-9D12-03E931DBC576}" srcOrd="0" destOrd="0" presId="urn:microsoft.com/office/officeart/2005/8/layout/vList2"/>
    <dgm:cxn modelId="{61590C22-0912-4657-914A-81173609E055}" type="presOf" srcId="{7A7B0B22-734B-4B60-945C-1C217C0DCF06}" destId="{21512F9D-CB85-41E5-9782-82FB2BC55C5A}" srcOrd="0" destOrd="0" presId="urn:microsoft.com/office/officeart/2005/8/layout/vList2"/>
    <dgm:cxn modelId="{074D84F2-3E20-4C42-9431-EB1E714F1055}" type="presOf" srcId="{C901F106-DC0E-410B-B6B5-8ACA44DDD770}" destId="{1FD7BE0E-4983-47C5-BFC4-098EA77686C0}" srcOrd="0" destOrd="3" presId="urn:microsoft.com/office/officeart/2005/8/layout/vList2"/>
    <dgm:cxn modelId="{170E3DF7-D70F-451A-A11A-51DF9A0BDAF6}" srcId="{7A7B0B22-734B-4B60-945C-1C217C0DCF06}" destId="{37B1083F-5F9D-4EF9-B7A1-F5D4A9BED552}" srcOrd="4" destOrd="0" parTransId="{B05BC6FF-B78D-402B-B893-CF46A53438BA}" sibTransId="{4B78AF72-CAF9-4DD9-A13F-E7A8318C9F99}"/>
    <dgm:cxn modelId="{F67BD186-EFCE-4716-B8F1-FB1C8EBC539B}" type="presParOf" srcId="{B8E74565-FFDD-4628-9D12-03E931DBC576}" destId="{21512F9D-CB85-41E5-9782-82FB2BC55C5A}" srcOrd="0" destOrd="0" presId="urn:microsoft.com/office/officeart/2005/8/layout/vList2"/>
    <dgm:cxn modelId="{EBD938E9-F791-4B0D-BA2D-9194AB46FBEF}" type="presParOf" srcId="{B8E74565-FFDD-4628-9D12-03E931DBC576}" destId="{1FD7BE0E-4983-47C5-BFC4-098EA77686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1C0301E-2321-4F52-B85E-5901506D265C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2017/4/23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29B22C3-6CB1-491B-AD00-E0837F23A3F3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A3C37BE-C303-496D-B5CD-85F2937540F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905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45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5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46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2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47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48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8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49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97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50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51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1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这里给出一个例子。图中的</a:t>
            </a:r>
            <a:r>
              <a:rPr lang="en-US" altLang="zh-CN" dirty="0" smtClean="0"/>
              <a:t>DFA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NFA</a:t>
            </a:r>
            <a:r>
              <a:rPr lang="zh-CN" altLang="en-US" dirty="0" smtClean="0"/>
              <a:t>都是识别字符集</a:t>
            </a:r>
            <a:r>
              <a:rPr lang="zh-CN" altLang="en-US" dirty="0" smtClean="0">
                <a:latin typeface="Cambria Math"/>
              </a:rPr>
              <a:t>∑</a:t>
            </a:r>
            <a:r>
              <a:rPr lang="en-US" altLang="zh-CN" dirty="0" smtClean="0">
                <a:latin typeface="Cambria Math"/>
              </a:rPr>
              <a:t>={a, b}</a:t>
            </a:r>
            <a:r>
              <a:rPr lang="zh-CN" altLang="en-US" dirty="0" smtClean="0">
                <a:latin typeface="Cambria Math"/>
              </a:rPr>
              <a:t>上含有相继两个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或者相继两个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的串。可以看到，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中每个状态都对应两条弧，这两条弧上的标签分别是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和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，而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不受此限制。弧上的标记可以是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，也可以是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，或者是</a:t>
            </a:r>
            <a:r>
              <a:rPr lang="en-US" altLang="zh-CN" dirty="0" smtClean="0">
                <a:latin typeface="Cambria Math"/>
              </a:rPr>
              <a:t>ab</a:t>
            </a:r>
            <a:r>
              <a:rPr lang="zh-CN" altLang="en-US" dirty="0" smtClean="0">
                <a:latin typeface="Cambria Math"/>
              </a:rPr>
              <a:t>的串，甚至是空字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，每个状态的出弧也不要求必须和字母表中的字母数一样。另外，从这个例子，我们可以直观的看到，首先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两者的描述能力是等价的，其次，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具备比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更好的可读性。这也就是为什么使用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来构造识别器比较方便的原因。比如这里，只要将相继的两个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和相继的两个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作为整个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中的两个成分，在加上收尾的开始和结束状态，就很容易构造出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，但是如果想凭空构造出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就比较困难了。但是，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baseline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的好处就是，它的状态转换是确定的，便于程序处理。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819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既然</a:t>
            </a:r>
            <a:r>
              <a:rPr lang="en-US" altLang="zh-CN" dirty="0" smtClean="0"/>
              <a:t>NFA</a:t>
            </a:r>
            <a:r>
              <a:rPr lang="zh-CN" altLang="en-US" dirty="0" smtClean="0"/>
              <a:t>利于设计，而</a:t>
            </a:r>
            <a:r>
              <a:rPr lang="en-US" altLang="zh-CN" dirty="0" smtClean="0"/>
              <a:t>DFA</a:t>
            </a:r>
            <a:r>
              <a:rPr lang="zh-CN" altLang="en-US" dirty="0" smtClean="0"/>
              <a:t>利于计算机自动处理，生成代码。那么从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的算法就十分关键。这个算法称为“子集法”。为了便于子集法将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，我们要对</a:t>
            </a:r>
            <a:r>
              <a:rPr lang="en-US" altLang="zh-CN" dirty="0" smtClean="0"/>
              <a:t>NFA</a:t>
            </a:r>
            <a:r>
              <a:rPr lang="zh-CN" altLang="en-US" dirty="0" smtClean="0"/>
              <a:t>首先做一些简单的处理。第一个简单处理：因为在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中，初始状态和终结状态都是集合，所以我们增加一个唯一的初始状态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和一个唯一的终结状态</a:t>
            </a:r>
            <a:r>
              <a:rPr lang="en-US" altLang="zh-CN" dirty="0" smtClean="0"/>
              <a:t>Y</a:t>
            </a:r>
            <a:r>
              <a:rPr lang="zh-CN" altLang="en-US" dirty="0" smtClean="0"/>
              <a:t>。</a:t>
            </a:r>
            <a:r>
              <a:rPr lang="en-US" altLang="zh-CN" dirty="0" smtClean="0"/>
              <a:t>X</a:t>
            </a:r>
            <a:r>
              <a:rPr lang="zh-CN" altLang="en-US" dirty="0" smtClean="0"/>
              <a:t>与初始状态集中的每个状态建立一条</a:t>
            </a:r>
            <a:r>
              <a:rPr lang="el-GR" altLang="zh-CN" sz="1200" dirty="0" smtClean="0">
                <a:latin typeface="Cambria Math"/>
                <a:ea typeface="Cambria Math"/>
              </a:rPr>
              <a:t>ε</a:t>
            </a:r>
            <a:r>
              <a:rPr lang="zh-CN" altLang="en-US" sz="1200" dirty="0" smtClean="0">
                <a:latin typeface="Cambria Math"/>
              </a:rPr>
              <a:t>弧，终结状态集中的每个状态到</a:t>
            </a:r>
            <a:r>
              <a:rPr lang="en-US" altLang="zh-CN" sz="1200" dirty="0" smtClean="0">
                <a:latin typeface="Cambria Math"/>
              </a:rPr>
              <a:t>Y</a:t>
            </a:r>
            <a:r>
              <a:rPr lang="zh-CN" altLang="en-US" sz="1200" dirty="0" smtClean="0">
                <a:latin typeface="Cambria Math"/>
              </a:rPr>
              <a:t>建立一条</a:t>
            </a:r>
            <a:r>
              <a:rPr lang="el-GR" altLang="zh-CN" sz="1200" dirty="0" smtClean="0">
                <a:latin typeface="Cambria Math"/>
                <a:ea typeface="Cambria Math"/>
              </a:rPr>
              <a:t>ε</a:t>
            </a:r>
            <a:r>
              <a:rPr lang="zh-CN" altLang="en-US" sz="1200" dirty="0" smtClean="0">
                <a:latin typeface="Cambria Math"/>
                <a:ea typeface="Cambria Math"/>
              </a:rPr>
              <a:t>弧，并将原来的初始状态和终结状态全部变为普通状态。图中状态</a:t>
            </a:r>
            <a:r>
              <a:rPr lang="en-US" altLang="zh-CN" sz="1200" dirty="0" smtClean="0">
                <a:latin typeface="Cambria Math"/>
                <a:ea typeface="Cambria Math"/>
              </a:rPr>
              <a:t>5</a:t>
            </a:r>
            <a:r>
              <a:rPr lang="zh-CN" altLang="en-US" sz="1200" dirty="0" smtClean="0">
                <a:latin typeface="Cambria Math"/>
                <a:ea typeface="Cambria Math"/>
              </a:rPr>
              <a:t>和状态</a:t>
            </a:r>
            <a:r>
              <a:rPr lang="en-US" altLang="zh-CN" sz="1200" dirty="0" smtClean="0">
                <a:latin typeface="Cambria Math"/>
                <a:ea typeface="Cambria Math"/>
              </a:rPr>
              <a:t>6</a:t>
            </a:r>
            <a:r>
              <a:rPr lang="zh-CN" altLang="en-US" sz="1200" dirty="0" smtClean="0">
                <a:latin typeface="Cambria Math"/>
                <a:ea typeface="Cambria Math"/>
              </a:rPr>
              <a:t>分别是原来的初态和终态。现在加上新的</a:t>
            </a:r>
            <a:r>
              <a:rPr lang="en-US" altLang="zh-CN" sz="1200" dirty="0" smtClean="0">
                <a:latin typeface="Cambria Math"/>
                <a:ea typeface="Cambria Math"/>
              </a:rPr>
              <a:t>X</a:t>
            </a:r>
            <a:r>
              <a:rPr lang="zh-CN" altLang="en-US" sz="1200" dirty="0" smtClean="0">
                <a:latin typeface="Cambria Math"/>
                <a:ea typeface="Cambria Math"/>
              </a:rPr>
              <a:t>和</a:t>
            </a:r>
            <a:r>
              <a:rPr lang="en-US" altLang="zh-CN" sz="1200" dirty="0" smtClean="0">
                <a:latin typeface="Cambria Math"/>
                <a:ea typeface="Cambria Math"/>
              </a:rPr>
              <a:t>Y</a:t>
            </a:r>
            <a:r>
              <a:rPr lang="zh-CN" altLang="en-US" sz="1200" dirty="0" smtClean="0">
                <a:latin typeface="Cambria Math"/>
                <a:ea typeface="Cambria Math"/>
              </a:rPr>
              <a:t>后变成这样。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37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4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第二个简单处理，将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中具有复杂标签的弧和节点实施以下三种变换。对于“连接”，增加一个中间状态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，对于“或”，变成两条弧，对于闭包，增加一个中间状态</a:t>
            </a:r>
            <a:r>
              <a:rPr lang="en-US" altLang="zh-CN" dirty="0" smtClean="0"/>
              <a:t>K</a:t>
            </a:r>
            <a:r>
              <a:rPr lang="zh-CN" altLang="en-US" dirty="0" smtClean="0"/>
              <a:t>和两条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38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3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做完上面两个简单处理后我们就可以正式进入“子集法”转换算法了。在描述算法之前，我们先定义一些帮助标记的辅助函数。第一个称为状态集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闭包。它是这样定义的，首先状态集</a:t>
            </a:r>
            <a:r>
              <a:rPr lang="en-US" altLang="zh-CN" dirty="0" smtClean="0">
                <a:latin typeface="Cambria Math"/>
                <a:ea typeface="Cambria Math"/>
              </a:rPr>
              <a:t>I</a:t>
            </a:r>
            <a:r>
              <a:rPr lang="zh-CN" altLang="en-US" dirty="0" smtClean="0">
                <a:latin typeface="Cambria Math"/>
                <a:ea typeface="Cambria Math"/>
              </a:rPr>
              <a:t>中的所有状态本身肯定在这个闭包中。其次从</a:t>
            </a:r>
            <a:r>
              <a:rPr lang="en-US" altLang="zh-CN" dirty="0" smtClean="0">
                <a:latin typeface="Cambria Math"/>
                <a:ea typeface="Cambria Math"/>
              </a:rPr>
              <a:t>I</a:t>
            </a:r>
            <a:r>
              <a:rPr lang="zh-CN" altLang="en-US" dirty="0" smtClean="0">
                <a:latin typeface="Cambria Math"/>
                <a:ea typeface="Cambria Math"/>
              </a:rPr>
              <a:t>中的状态出发，经过任意多的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弧能够到达的状态</a:t>
            </a:r>
            <a:r>
              <a:rPr lang="en-US" altLang="zh-CN" dirty="0" smtClean="0">
                <a:latin typeface="Cambria Math"/>
                <a:ea typeface="Cambria Math"/>
              </a:rPr>
              <a:t>r</a:t>
            </a:r>
            <a:r>
              <a:rPr lang="zh-CN" altLang="en-US" dirty="0" smtClean="0">
                <a:latin typeface="Cambria Math"/>
                <a:ea typeface="Cambria Math"/>
              </a:rPr>
              <a:t>也在这个闭包中。</a:t>
            </a:r>
            <a:endParaRPr lang="en-US" altLang="zh-CN" dirty="0" smtClean="0">
              <a:latin typeface="Cambria Math"/>
              <a:ea typeface="Cambria Math"/>
            </a:endParaRPr>
          </a:p>
          <a:p>
            <a:r>
              <a:rPr lang="zh-CN" altLang="en-US" dirty="0" smtClean="0">
                <a:latin typeface="Cambria Math"/>
              </a:rPr>
              <a:t>第二个辅助函数，称为状态集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转移集，定义为</a:t>
            </a:r>
            <a:r>
              <a:rPr lang="en-US" altLang="zh-CN" dirty="0" smtClean="0">
                <a:latin typeface="Cambria Math"/>
              </a:rPr>
              <a:t>move</a:t>
            </a:r>
            <a:r>
              <a:rPr lang="zh-CN" altLang="en-US" dirty="0" smtClean="0">
                <a:latin typeface="Cambria Math"/>
              </a:rPr>
              <a:t>（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，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）。这个集合定义了那些从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中的状态出发经过一条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弧能够到达的状态集。其中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是字母表中的一个字母。</a:t>
            </a:r>
            <a:endParaRPr lang="en-US" altLang="zh-CN" dirty="0" smtClean="0">
              <a:latin typeface="Cambria Math"/>
            </a:endParaRPr>
          </a:p>
          <a:p>
            <a:r>
              <a:rPr lang="zh-CN" altLang="en-US" dirty="0" smtClean="0">
                <a:latin typeface="Cambria Math"/>
              </a:rPr>
              <a:t>有了这两个辅助函数，我们将状态集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转移集的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闭包简单记为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。可见，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也是一个集合。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39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6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这里就是算法的描述。假设字母表</a:t>
            </a:r>
            <a:r>
              <a:rPr lang="zh-CN" altLang="en-US" dirty="0" smtClean="0">
                <a:latin typeface="Cambria Math"/>
              </a:rPr>
              <a:t>∑中有</a:t>
            </a:r>
            <a:r>
              <a:rPr lang="en-US" altLang="zh-CN" dirty="0" smtClean="0">
                <a:latin typeface="Cambria Math"/>
              </a:rPr>
              <a:t>k</a:t>
            </a:r>
            <a:r>
              <a:rPr lang="zh-CN" altLang="en-US" dirty="0" smtClean="0">
                <a:latin typeface="Cambria Math"/>
              </a:rPr>
              <a:t>个字母，算法的输入时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，输出是和这个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等价的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。</a:t>
            </a:r>
            <a:endParaRPr lang="en-US" altLang="zh-CN" dirty="0" smtClean="0">
              <a:latin typeface="Cambria Math"/>
            </a:endParaRPr>
          </a:p>
          <a:p>
            <a:r>
              <a:rPr lang="zh-CN" altLang="en-US" dirty="0" smtClean="0">
                <a:latin typeface="Cambria Math"/>
              </a:rPr>
              <a:t>第一步，构造一个</a:t>
            </a:r>
            <a:r>
              <a:rPr lang="en-US" altLang="zh-CN" dirty="0" smtClean="0">
                <a:latin typeface="Cambria Math"/>
              </a:rPr>
              <a:t>k+1</a:t>
            </a:r>
            <a:r>
              <a:rPr lang="zh-CN" altLang="en-US" dirty="0" smtClean="0">
                <a:latin typeface="Cambria Math"/>
              </a:rPr>
              <a:t>列的表格，其中第</a:t>
            </a:r>
            <a:r>
              <a:rPr lang="en-US" altLang="zh-CN" dirty="0" smtClean="0">
                <a:latin typeface="Cambria Math"/>
              </a:rPr>
              <a:t>0</a:t>
            </a:r>
            <a:r>
              <a:rPr lang="zh-CN" altLang="en-US" dirty="0" smtClean="0">
                <a:latin typeface="Cambria Math"/>
              </a:rPr>
              <a:t>列为最终的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状态集合，第</a:t>
            </a:r>
            <a:r>
              <a:rPr lang="en-US" altLang="zh-CN" dirty="0" smtClean="0">
                <a:latin typeface="Cambria Math"/>
              </a:rPr>
              <a:t>1</a:t>
            </a:r>
            <a:r>
              <a:rPr lang="zh-CN" altLang="en-US" dirty="0" smtClean="0">
                <a:latin typeface="Cambria Math"/>
              </a:rPr>
              <a:t>到</a:t>
            </a:r>
            <a:r>
              <a:rPr lang="en-US" altLang="zh-CN" dirty="0" smtClean="0">
                <a:latin typeface="Cambria Math"/>
              </a:rPr>
              <a:t>k</a:t>
            </a:r>
            <a:r>
              <a:rPr lang="zh-CN" altLang="en-US" dirty="0" smtClean="0">
                <a:latin typeface="Cambria Math"/>
              </a:rPr>
              <a:t>列为集合</a:t>
            </a:r>
            <a:r>
              <a:rPr lang="en-US" altLang="zh-CN" dirty="0" smtClean="0">
                <a:latin typeface="Cambria Math"/>
              </a:rPr>
              <a:t>Ia</a:t>
            </a:r>
            <a:r>
              <a:rPr lang="en-US" altLang="zh-CN" dirty="0" smtClean="0">
                <a:latin typeface="+mn-lt"/>
              </a:rPr>
              <a:t>1</a:t>
            </a:r>
            <a:r>
              <a:rPr lang="zh-CN" altLang="en-US" dirty="0" smtClean="0">
                <a:latin typeface="+mn-lt"/>
              </a:rPr>
              <a:t>到</a:t>
            </a:r>
            <a:r>
              <a:rPr lang="en-US" altLang="zh-CN" dirty="0" err="1" smtClean="0">
                <a:latin typeface="+mn-lt"/>
              </a:rPr>
              <a:t>Iak</a:t>
            </a:r>
            <a:r>
              <a:rPr lang="zh-CN" altLang="en-US" dirty="0" smtClean="0">
                <a:latin typeface="+mn-lt"/>
              </a:rPr>
              <a:t>。其中</a:t>
            </a:r>
            <a:r>
              <a:rPr lang="en-US" altLang="zh-CN" dirty="0" smtClean="0">
                <a:latin typeface="+mn-lt"/>
              </a:rPr>
              <a:t>Ia1</a:t>
            </a:r>
            <a:r>
              <a:rPr lang="zh-CN" altLang="en-US" dirty="0" smtClean="0">
                <a:latin typeface="+mn-lt"/>
              </a:rPr>
              <a:t>的定义就是</a:t>
            </a:r>
            <a:r>
              <a:rPr lang="en-US" altLang="zh-CN" dirty="0" smtClean="0">
                <a:latin typeface="+mn-lt"/>
              </a:rPr>
              <a:t>a1</a:t>
            </a:r>
            <a:r>
              <a:rPr lang="zh-CN" altLang="en-US" dirty="0" smtClean="0">
                <a:latin typeface="+mn-lt"/>
              </a:rPr>
              <a:t>转移集的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闭包。表的第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行是表头，从第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列开始。</a:t>
            </a:r>
            <a:endParaRPr lang="en-US" altLang="zh-CN" dirty="0" smtClean="0">
              <a:latin typeface="Cambria Math"/>
              <a:ea typeface="Cambria Math"/>
            </a:endParaRPr>
          </a:p>
          <a:p>
            <a:r>
              <a:rPr lang="zh-CN" altLang="en-US" dirty="0" smtClean="0">
                <a:latin typeface="Cambria Math"/>
              </a:rPr>
              <a:t>第二步，第</a:t>
            </a:r>
            <a:r>
              <a:rPr lang="en-US" altLang="zh-CN" dirty="0" smtClean="0">
                <a:latin typeface="Cambria Math"/>
              </a:rPr>
              <a:t>1</a:t>
            </a:r>
            <a:r>
              <a:rPr lang="zh-CN" altLang="en-US" dirty="0" smtClean="0">
                <a:latin typeface="Cambria Math"/>
              </a:rPr>
              <a:t>行第</a:t>
            </a:r>
            <a:r>
              <a:rPr lang="en-US" altLang="zh-CN" dirty="0" smtClean="0">
                <a:latin typeface="Cambria Math"/>
              </a:rPr>
              <a:t>0</a:t>
            </a:r>
            <a:r>
              <a:rPr lang="zh-CN" altLang="en-US" dirty="0" smtClean="0">
                <a:latin typeface="Cambria Math"/>
              </a:rPr>
              <a:t>列是初始状态</a:t>
            </a:r>
            <a:r>
              <a:rPr lang="en-US" altLang="zh-CN" dirty="0" smtClean="0">
                <a:latin typeface="Cambria Math"/>
              </a:rPr>
              <a:t>X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闭包，然后从这个集合开始，分别构造该集合的</a:t>
            </a:r>
            <a:r>
              <a:rPr lang="en-US" altLang="zh-CN" dirty="0" smtClean="0">
                <a:latin typeface="Cambria Math"/>
                <a:ea typeface="Cambria Math"/>
              </a:rPr>
              <a:t>Ia1</a:t>
            </a:r>
            <a:r>
              <a:rPr lang="zh-CN" altLang="en-US" dirty="0" smtClean="0">
                <a:latin typeface="Cambria Math"/>
                <a:ea typeface="+mn-ea"/>
              </a:rPr>
              <a:t>到</a:t>
            </a:r>
            <a:r>
              <a:rPr lang="en-US" altLang="zh-CN" dirty="0" err="1" smtClean="0">
                <a:latin typeface="Cambria Math"/>
                <a:ea typeface="+mn-ea"/>
              </a:rPr>
              <a:t>Iak</a:t>
            </a:r>
            <a:r>
              <a:rPr lang="zh-CN" altLang="en-US" dirty="0" smtClean="0">
                <a:latin typeface="Cambria Math"/>
                <a:ea typeface="+mn-ea"/>
              </a:rPr>
              <a:t>集合，并将其依次填到相应的位置上，每填写一个集合，就检查所有第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列的表格元素，如果没有发现相同的集合，则将这个集合顺次填在第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列的后续行中。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第三部，将第</a:t>
            </a:r>
            <a:r>
              <a:rPr lang="en-US" altLang="zh-CN" dirty="0" smtClean="0">
                <a:latin typeface="Cambria Math"/>
                <a:ea typeface="+mn-ea"/>
              </a:rPr>
              <a:t>2</a:t>
            </a:r>
            <a:r>
              <a:rPr lang="zh-CN" altLang="en-US" dirty="0" smtClean="0">
                <a:latin typeface="Cambria Math"/>
                <a:ea typeface="+mn-ea"/>
              </a:rPr>
              <a:t>步一直进行下去，直到第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列中的集合不在增加，整个表格构建完成为止。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第四步，对于第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列中的所有元素（状态集合）进行重新编号，编号从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开始，并将表中其它列中的元素（状态集合）替换为相应的编号。其中，包含</a:t>
            </a:r>
            <a:r>
              <a:rPr lang="en-US" altLang="zh-CN" dirty="0" smtClean="0">
                <a:latin typeface="Cambria Math"/>
                <a:ea typeface="+mn-ea"/>
              </a:rPr>
              <a:t>X</a:t>
            </a:r>
            <a:r>
              <a:rPr lang="zh-CN" altLang="en-US" dirty="0" smtClean="0">
                <a:latin typeface="Cambria Math"/>
                <a:ea typeface="+mn-ea"/>
              </a:rPr>
              <a:t>的状态集合为初态</a:t>
            </a:r>
            <a:r>
              <a:rPr lang="en-US" altLang="zh-CN" dirty="0" smtClean="0">
                <a:latin typeface="Cambria Math"/>
                <a:ea typeface="+mn-ea"/>
              </a:rPr>
              <a:t>s0(</a:t>
            </a:r>
            <a:r>
              <a:rPr lang="zh-CN" altLang="en-US" dirty="0" smtClean="0">
                <a:latin typeface="Cambria Math"/>
                <a:ea typeface="+mn-ea"/>
              </a:rPr>
              <a:t>唯一</a:t>
            </a:r>
            <a:r>
              <a:rPr lang="en-US" altLang="zh-CN" dirty="0" smtClean="0">
                <a:latin typeface="Cambria Math"/>
                <a:ea typeface="+mn-ea"/>
              </a:rPr>
              <a:t>)</a:t>
            </a:r>
            <a:r>
              <a:rPr lang="zh-CN" altLang="en-US" dirty="0" smtClean="0">
                <a:latin typeface="Cambria Math"/>
                <a:ea typeface="+mn-ea"/>
              </a:rPr>
              <a:t>，包含</a:t>
            </a:r>
            <a:r>
              <a:rPr lang="en-US" altLang="zh-CN" dirty="0" smtClean="0">
                <a:latin typeface="Cambria Math"/>
                <a:ea typeface="+mn-ea"/>
              </a:rPr>
              <a:t>Y</a:t>
            </a:r>
            <a:r>
              <a:rPr lang="zh-CN" altLang="en-US" dirty="0" smtClean="0">
                <a:latin typeface="Cambria Math"/>
                <a:ea typeface="+mn-ea"/>
              </a:rPr>
              <a:t>的状态集合为终态（可能有多个）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经过上述步骤，整个表格就变成了一张对应于</a:t>
            </a:r>
            <a:r>
              <a:rPr lang="en-US" altLang="zh-CN" dirty="0" smtClean="0">
                <a:latin typeface="Cambria Math"/>
                <a:ea typeface="+mn-ea"/>
              </a:rPr>
              <a:t>DFA</a:t>
            </a:r>
            <a:r>
              <a:rPr lang="zh-CN" altLang="en-US" dirty="0" smtClean="0">
                <a:latin typeface="Cambria Math"/>
                <a:ea typeface="+mn-ea"/>
              </a:rPr>
              <a:t>的状态转换表，算法完成。</a:t>
            </a:r>
            <a:endParaRPr lang="en-US" altLang="zh-CN" dirty="0" smtClean="0">
              <a:latin typeface="Cambria Math"/>
              <a:ea typeface="Cambria Math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40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1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我们还以上面那个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为例，看看怎么将这个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。首先，求初始状态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闭包，很简单它们是</a:t>
            </a:r>
            <a:r>
              <a:rPr lang="en-US" altLang="zh-CN" dirty="0" smtClean="0">
                <a:latin typeface="Cambria Math"/>
                <a:ea typeface="Cambria Math"/>
              </a:rPr>
              <a:t>X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5</a:t>
            </a:r>
            <a:r>
              <a:rPr lang="zh-CN" altLang="en-US" dirty="0" smtClean="0">
                <a:latin typeface="Cambria Math"/>
                <a:ea typeface="Cambria Math"/>
              </a:rPr>
              <a:t>和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，再求这个集合</a:t>
            </a:r>
            <a:r>
              <a:rPr lang="en-US" altLang="zh-CN" dirty="0" smtClean="0">
                <a:latin typeface="Cambria Math"/>
                <a:ea typeface="Cambria Math"/>
              </a:rPr>
              <a:t>X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5,1</a:t>
            </a:r>
            <a:r>
              <a:rPr lang="zh-CN" altLang="en-US" dirty="0" smtClean="0">
                <a:latin typeface="Cambria Math"/>
                <a:ea typeface="Cambria Math"/>
              </a:rPr>
              <a:t>的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集合和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集合。求出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集合</a:t>
            </a:r>
            <a:r>
              <a:rPr lang="en-US" altLang="zh-CN" dirty="0" smtClean="0">
                <a:latin typeface="Cambria Math"/>
                <a:ea typeface="Cambria Math"/>
              </a:rPr>
              <a:t>5,3,1</a:t>
            </a:r>
            <a:r>
              <a:rPr lang="zh-CN" altLang="en-US" dirty="0" smtClean="0">
                <a:latin typeface="Cambria Math"/>
                <a:ea typeface="Cambria Math"/>
              </a:rPr>
              <a:t>，后检查第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列，发现没有这个集合，就将它填到第</a:t>
            </a:r>
            <a:r>
              <a:rPr lang="en-US" altLang="zh-CN" dirty="0" smtClean="0">
                <a:latin typeface="Cambria Math"/>
                <a:ea typeface="Cambria Math"/>
              </a:rPr>
              <a:t>2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列，同理求出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</a:t>
            </a:r>
            <a:r>
              <a:rPr lang="en-US" altLang="zh-CN" dirty="0" smtClean="0">
                <a:latin typeface="Cambria Math"/>
                <a:ea typeface="Cambria Math"/>
              </a:rPr>
              <a:t>5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4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，同样发现它在第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列不存在，那么将其填写到第</a:t>
            </a:r>
            <a:r>
              <a:rPr lang="en-US" altLang="zh-CN" dirty="0" smtClean="0">
                <a:latin typeface="Cambria Math"/>
                <a:ea typeface="Cambria Math"/>
              </a:rPr>
              <a:t>3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列。下面接着求集合</a:t>
            </a:r>
            <a:r>
              <a:rPr lang="en-US" altLang="zh-CN" dirty="0" smtClean="0">
                <a:latin typeface="Cambria Math"/>
                <a:ea typeface="Cambria Math"/>
              </a:rPr>
              <a:t>5,3,1</a:t>
            </a:r>
            <a:r>
              <a:rPr lang="zh-CN" altLang="en-US" dirty="0" smtClean="0">
                <a:latin typeface="Cambria Math"/>
                <a:ea typeface="Cambria Math"/>
              </a:rPr>
              <a:t>的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和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集合，它们分别是这两个，发现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在第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列中没有，接着填入第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列，这个过程一直下去，直到第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列中的集合不在增加，整个状态转换表构造完毕。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41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32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最后，对第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列的所有状态进行重新编号，编号从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开始，它是初始状态，那些包含</a:t>
            </a:r>
            <a:r>
              <a:rPr lang="en-US" altLang="zh-CN" dirty="0" smtClean="0"/>
              <a:t>Y</a:t>
            </a:r>
            <a:r>
              <a:rPr lang="zh-CN" altLang="en-US" dirty="0" smtClean="0"/>
              <a:t>元素的集合都是终结状态。最后可以构造如图所示的</a:t>
            </a:r>
            <a:r>
              <a:rPr lang="en-US" altLang="zh-CN" dirty="0" smtClean="0"/>
              <a:t>DFA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42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8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44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7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rtlCol="0" anchor="ctr">
            <a:normAutofit/>
          </a:bodyPr>
          <a:lstStyle>
            <a:lvl1pPr algn="l" rtl="0">
              <a:defRPr sz="3300" cap="all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350"/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392AAC-879E-4B39-8824-AF6B730A809E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1" name="图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2100"/>
            </a:lvl2pPr>
            <a:lvl3pPr marL="685800" indent="0" algn="l" rtl="0">
              <a:buNone/>
              <a:defRPr sz="1800"/>
            </a:lvl3pPr>
            <a:lvl4pPr marL="1028700" indent="0" algn="l" rtl="0">
              <a:buNone/>
              <a:defRPr sz="1500"/>
            </a:lvl4pPr>
            <a:lvl5pPr marL="1371600" indent="0" algn="l" rtl="0">
              <a:buNone/>
              <a:defRPr sz="1500"/>
            </a:lvl5pPr>
            <a:lvl6pPr marL="1714500" indent="0" algn="l" rtl="0">
              <a:buNone/>
              <a:defRPr sz="1500"/>
            </a:lvl6pPr>
            <a:lvl7pPr marL="2057400" indent="0" algn="l" rtl="0">
              <a:buNone/>
              <a:defRPr sz="1500"/>
            </a:lvl7pPr>
            <a:lvl8pPr marL="2400300" indent="0" algn="l" rtl="0">
              <a:buNone/>
              <a:defRPr sz="1500"/>
            </a:lvl8pPr>
            <a:lvl9pPr marL="2743200" indent="0" algn="l" rtl="0">
              <a:buNone/>
              <a:defRPr sz="15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90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118C275-B304-48F5-8C4F-015CBCF4E7C1}" type="datetime1">
              <a:rPr lang="zh-CN" altLang="en-US" smtClean="0"/>
              <a:pPr/>
              <a:t>2017/4/23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791AA9-DDCB-4BA8-AD1D-963A3AA00622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170426F-E661-472B-BE42-25E072CD46D9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接连接符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402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A78444-6099-4C0A-A3A9-C6F3C5D7F289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3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941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0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rtlCol="0" anchor="ctr">
            <a:normAutofit/>
          </a:bodyPr>
          <a:lstStyle>
            <a:lvl1pPr algn="l" rtl="0">
              <a:defRPr sz="33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9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9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9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3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354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​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接连接符​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​​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rtlCol="0" anchor="ctr">
            <a:normAutofit/>
          </a:bodyPr>
          <a:lstStyle>
            <a:lvl1pPr algn="l" rtl="0">
              <a:defRPr sz="330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l" rtl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5F6A19-70BF-4380-9A40-68C9536408C6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9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017EB90-196C-4C15-BD31-13E0E0436C73}" type="datetime1">
              <a:rPr lang="zh-CN" altLang="en-US" smtClean="0"/>
              <a:pPr/>
              <a:t>2017/4/23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354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6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1"/>
            <a:ext cx="3689604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1"/>
            <a:ext cx="3689604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2EC0F41-B48F-4298-A7F6-618EB9D22195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6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002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B2D836-56E8-4B15-857C-14B1A5B3B67B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2017/4/23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63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8D929F-7D8C-4CC3-8AC7-BB9B8FE2DEBF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2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 rtlCol="0">
            <a:normAutofit/>
          </a:bodyPr>
          <a:lstStyle>
            <a:lvl1pPr algn="l" rtl="0">
              <a:defRPr sz="1500"/>
            </a:lvl1pPr>
            <a:lvl2pPr algn="l" rtl="0">
              <a:defRPr sz="1200"/>
            </a:lvl2pPr>
            <a:lvl3pPr algn="l" rtl="0">
              <a:defRPr sz="1200"/>
            </a:lvl3pPr>
            <a:lvl4pPr algn="l" rtl="0">
              <a:defRPr sz="1050"/>
            </a:lvl4pPr>
            <a:lvl5pPr algn="l" rtl="0">
              <a:defRPr sz="1050"/>
            </a:lvl5pPr>
            <a:lvl6pPr algn="l" rtl="0">
              <a:defRPr sz="1050"/>
            </a:lvl6pPr>
            <a:lvl7pPr algn="l" rtl="0">
              <a:defRPr sz="1050"/>
            </a:lvl7pPr>
            <a:lvl8pPr algn="l" rtl="0">
              <a:defRPr sz="1050"/>
            </a:lvl8pPr>
            <a:lvl9pPr algn="l" rtl="0">
              <a:defRPr sz="10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900"/>
              </a:spcBef>
              <a:buNone/>
              <a:defRPr sz="135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892ACC-8BC8-4C9E-9D2B-0669DA5038B6}" type="datetime1">
              <a:rPr lang="zh-CN" altLang="en-US" smtClean="0"/>
              <a:pPr/>
              <a:t>2017/4/23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  <a:p>
            <a:pPr lvl="5" rtl="0"/>
            <a:r>
              <a:rPr lang="zh-CN" altLang="en-US" noProof="0" dirty="0"/>
              <a:t>第六级</a:t>
            </a:r>
          </a:p>
          <a:p>
            <a:pPr lvl="6" rtl="0"/>
            <a:r>
              <a:rPr lang="zh-CN" altLang="en-US" noProof="0" dirty="0"/>
              <a:t>第七级</a:t>
            </a:r>
          </a:p>
          <a:p>
            <a:pPr lvl="7" rtl="0"/>
            <a:r>
              <a:rPr lang="zh-CN" altLang="en-US" noProof="0" dirty="0"/>
              <a:t>第八级</a:t>
            </a:r>
          </a:p>
          <a:p>
            <a:pPr lvl="8" rtl="0"/>
            <a:r>
              <a:rPr lang="zh-CN" altLang="en-US" noProof="0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60B6A15-7713-4A08-BBFD-F297CCC2B976}" type="datetime1">
              <a:rPr lang="zh-CN" altLang="en-US" smtClean="0"/>
              <a:pPr/>
              <a:t>2017/4/23</a:t>
            </a:fld>
            <a:r>
              <a:rPr lang="zh-CN" altLang="en-US" dirty="0"/>
              <a:t>​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0FF54DE5-C571-48E8-A5BC-B369434E2F44}" type="slidenum">
              <a:rPr lang="en-US" altLang="zh-CN" noProof="0" smtClean="0"/>
              <a:pPr algn="r"/>
              <a:t>‹#›</a:t>
            </a:fld>
            <a:endParaRPr lang="zh-CN" altLang="en-US" noProof="0" dirty="0"/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接连接符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pos="5238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4/23/2017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47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696">
          <p15:clr>
            <a:srgbClr val="F26B43"/>
          </p15:clr>
        </p15:guide>
        <p15:guide id="4294967295" pos="6984">
          <p15:clr>
            <a:srgbClr val="F26B43"/>
          </p15:clr>
        </p15:guide>
        <p15:guide id="4294967295" orient="horz" pos="1008">
          <p15:clr>
            <a:srgbClr val="F26B43"/>
          </p15:clr>
        </p15:guide>
        <p15:guide id="4294967295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4/23/2017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9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696">
          <p15:clr>
            <a:srgbClr val="F26B43"/>
          </p15:clr>
        </p15:guide>
        <p15:guide id="4294967295" pos="6984">
          <p15:clr>
            <a:srgbClr val="F26B43"/>
          </p15:clr>
        </p15:guide>
        <p15:guide id="4294967295" orient="horz" pos="1008">
          <p15:clr>
            <a:srgbClr val="F26B43"/>
          </p15:clr>
        </p15:guide>
        <p15:guide id="4294967295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4/23/2017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22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696">
          <p15:clr>
            <a:srgbClr val="F26B43"/>
          </p15:clr>
        </p15:guide>
        <p15:guide id="4294967295" pos="6984">
          <p15:clr>
            <a:srgbClr val="F26B43"/>
          </p15:clr>
        </p15:guide>
        <p15:guide id="4294967295" orient="horz" pos="1008">
          <p15:clr>
            <a:srgbClr val="F26B43"/>
          </p15:clr>
        </p15:guide>
        <p15:guide id="4294967295" orient="horz" pos="3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4/23/2017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60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696">
          <p15:clr>
            <a:srgbClr val="F26B43"/>
          </p15:clr>
        </p15:guide>
        <p15:guide id="4294967295" pos="6984">
          <p15:clr>
            <a:srgbClr val="F26B43"/>
          </p15:clr>
        </p15:guide>
        <p15:guide id="4294967295" orient="horz" pos="1008">
          <p15:clr>
            <a:srgbClr val="F26B43"/>
          </p15:clr>
        </p15:guide>
        <p15:guide id="4294967295" orient="horz" pos="3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4/23/2017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37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696">
          <p15:clr>
            <a:srgbClr val="F26B43"/>
          </p15:clr>
        </p15:guide>
        <p15:guide id="4294967295" pos="6984">
          <p15:clr>
            <a:srgbClr val="F26B43"/>
          </p15:clr>
        </p15:guide>
        <p15:guide id="4294967295" orient="horz" pos="1008">
          <p15:clr>
            <a:srgbClr val="F26B43"/>
          </p15:clr>
        </p15:guide>
        <p15:guide id="4294967295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1.wmf"/><Relationship Id="rId9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28675" y="2576321"/>
            <a:ext cx="4300538" cy="1664768"/>
          </a:xfrm>
        </p:spPr>
        <p:txBody>
          <a:bodyPr rtlCol="0" anchor="ctr"/>
          <a:lstStyle/>
          <a:p>
            <a:pPr rtl="0"/>
            <a:r>
              <a:rPr lang="en-US" altLang="zh-CN" dirty="0"/>
              <a:t>Compilers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828675" y="3879543"/>
            <a:ext cx="4300538" cy="1473692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Principles, Techniques, &amp; Tools</a:t>
            </a:r>
          </a:p>
          <a:p>
            <a:pPr rtl="0"/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Taught by Jing Zhang </a:t>
            </a:r>
          </a:p>
          <a:p>
            <a:pPr rtl="0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(jzhang@njust.edu.cn)</a:t>
            </a:r>
          </a:p>
        </p:txBody>
      </p:sp>
      <p:pic>
        <p:nvPicPr>
          <p:cNvPr id="4" name="图片占位符 3" descr="桌上一本打开的书，书架在背景中模糊显示" title="示例图片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Analyzer-Input </a:t>
            </a:r>
            <a:r>
              <a:rPr lang="en-US" altLang="zh-CN" dirty="0"/>
              <a:t>Buffering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640802"/>
          </a:xfrm>
        </p:spPr>
        <p:txBody>
          <a:bodyPr/>
          <a:lstStyle/>
          <a:p>
            <a:r>
              <a:rPr lang="en-US" altLang="zh-CN" dirty="0"/>
              <a:t>Buffer Pairs</a:t>
            </a:r>
          </a:p>
          <a:p>
            <a:pPr marL="0" indent="0">
              <a:buNone/>
            </a:pPr>
            <a:r>
              <a:rPr lang="en-US" altLang="zh-CN" dirty="0"/>
              <a:t>Used to extract lexemes from input streams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Sentinel</a:t>
            </a:r>
          </a:p>
          <a:p>
            <a:pPr marL="0" indent="0">
              <a:buNone/>
            </a:pPr>
            <a:r>
              <a:rPr lang="en-US" altLang="zh-CN" dirty="0"/>
              <a:t>Using </a:t>
            </a:r>
            <a:r>
              <a:rPr lang="en-US" altLang="zh-CN" b="1" dirty="0" err="1"/>
              <a:t>eof</a:t>
            </a:r>
            <a:r>
              <a:rPr lang="en-US" altLang="zh-CN" dirty="0"/>
              <a:t> to indicate the end of buffer or input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4" y="2361461"/>
            <a:ext cx="6699703" cy="18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</a:t>
            </a:r>
            <a:r>
              <a:rPr lang="en-US" altLang="zh-CN" dirty="0" err="1" smtClean="0"/>
              <a:t>Lookahead</a:t>
            </a:r>
            <a:r>
              <a:rPr lang="en-US" altLang="zh-CN" dirty="0" smtClean="0"/>
              <a:t> </a:t>
            </a:r>
            <a:r>
              <a:rPr lang="en-US" altLang="zh-CN" dirty="0"/>
              <a:t>code with sentinels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643918"/>
            <a:ext cx="7689246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Analyzer-reading </a:t>
            </a:r>
            <a:r>
              <a:rPr lang="en-US" altLang="zh-CN" dirty="0"/>
              <a:t>ahead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Keywords recognition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Identifiers</a:t>
            </a:r>
          </a:p>
          <a:p>
            <a:pPr lvl="1"/>
            <a:r>
              <a:rPr lang="en-US" altLang="zh-CN" sz="1700" dirty="0"/>
              <a:t>Usually do not need reading ahead</a:t>
            </a:r>
          </a:p>
          <a:p>
            <a:r>
              <a:rPr lang="en-US" altLang="zh-CN" sz="2000" dirty="0"/>
              <a:t>Constant recognition</a:t>
            </a:r>
          </a:p>
          <a:p>
            <a:pPr lvl="1"/>
            <a:r>
              <a:rPr lang="en-US" altLang="zh-CN" sz="1700" dirty="0"/>
              <a:t>5.EQ.M and</a:t>
            </a:r>
            <a:r>
              <a:rPr lang="zh-CN" altLang="en-US" sz="1700" dirty="0"/>
              <a:t> </a:t>
            </a:r>
            <a:r>
              <a:rPr lang="en-US" altLang="zh-CN" sz="1700" dirty="0"/>
              <a:t>5.E08</a:t>
            </a:r>
          </a:p>
          <a:p>
            <a:r>
              <a:rPr lang="en-US" altLang="zh-CN" sz="2000" dirty="0"/>
              <a:t>Operators and Delimiters</a:t>
            </a:r>
          </a:p>
          <a:p>
            <a:pPr lvl="1"/>
            <a:r>
              <a:rPr lang="en-US" altLang="zh-CN" sz="1700" dirty="0"/>
              <a:t>++,--, /**, &gt;=</a:t>
            </a:r>
          </a:p>
          <a:p>
            <a:endParaRPr lang="zh-CN" altLang="en-US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98937" y="2082132"/>
            <a:ext cx="6649810" cy="12083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1 </a:t>
            </a:r>
            <a:r>
              <a:rPr lang="en-US" altLang="zh-CN" b="1" dirty="0">
                <a:solidFill>
                  <a:srgbClr val="0070C0"/>
                </a:solidFill>
                <a:latin typeface="Courier" pitchFamily="49" charset="0"/>
                <a:cs typeface="Courier New" panose="02070309020205020404" pitchFamily="49" charset="0"/>
              </a:rPr>
              <a:t>DO </a:t>
            </a: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99 K = 1,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2 IF(5.EQ.M) I=10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3 </a:t>
            </a:r>
            <a:r>
              <a:rPr lang="en-US" altLang="zh-CN" dirty="0">
                <a:solidFill>
                  <a:srgbClr val="7030A0"/>
                </a:solidFill>
                <a:latin typeface="Courier" pitchFamily="49" charset="0"/>
                <a:cs typeface="Courier New" panose="02070309020205020404" pitchFamily="49" charset="0"/>
              </a:rPr>
              <a:t>DO 99 K </a:t>
            </a: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= 1.10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4 IF(5)=55</a:t>
            </a:r>
          </a:p>
        </p:txBody>
      </p:sp>
    </p:spTree>
    <p:extLst>
      <p:ext uri="{BB962C8B-B14F-4D97-AF65-F5344CB8AC3E}">
        <p14:creationId xmlns:p14="http://schemas.microsoft.com/office/powerpoint/2010/main" val="1292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3.2 Regular </a:t>
            </a:r>
            <a:r>
              <a:rPr lang="en-US" altLang="zh-CN" sz="2400" dirty="0"/>
              <a:t>Expression, Regular </a:t>
            </a:r>
            <a:r>
              <a:rPr lang="en-US" altLang="zh-CN" sz="2400" dirty="0" smtClean="0"/>
              <a:t>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68136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Review – Operations on Languages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10905"/>
            <a:ext cx="7359588" cy="2870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9203" y="5307488"/>
            <a:ext cx="646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A language is any countable set of strings over some fixed alphabet.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3.2 Regular Expression, Regular 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Regular Expressions over alphabet </a:t>
            </a:r>
            <a:r>
              <a:rPr lang="zh-CN" altLang="en-US" sz="2000" dirty="0"/>
              <a:t>∑ </a:t>
            </a:r>
            <a:r>
              <a:rPr lang="en-US" altLang="zh-CN" sz="2000" dirty="0"/>
              <a:t>are recursively defined as follows</a:t>
            </a:r>
            <a:r>
              <a:rPr lang="zh-CN" altLang="en-US" sz="2000" dirty="0"/>
              <a:t>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ε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ϕ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regular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expressions</a:t>
            </a:r>
            <a:r>
              <a:rPr lang="zh-CN" altLang="en-US" sz="2000" dirty="0"/>
              <a:t>， </a:t>
            </a:r>
            <a:r>
              <a:rPr lang="en-US" altLang="zh-CN" sz="2000" dirty="0"/>
              <a:t>which represent language {ε}</a:t>
            </a:r>
            <a:r>
              <a:rPr lang="zh-CN" altLang="en-US" sz="2000" dirty="0"/>
              <a:t> </a:t>
            </a:r>
            <a:r>
              <a:rPr lang="en-US" altLang="zh-CN" sz="2000" dirty="0"/>
              <a:t>and ϕ respectively. 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/>
              <a:t>for any a∊ ∑</a:t>
            </a:r>
            <a:r>
              <a:rPr lang="zh-CN" altLang="en-US" sz="2000" dirty="0"/>
              <a:t>，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 regular expression</a:t>
            </a:r>
            <a:r>
              <a:rPr lang="zh-CN" altLang="en-US" sz="2000" dirty="0"/>
              <a:t>，</a:t>
            </a:r>
            <a:r>
              <a:rPr lang="en-US" altLang="zh-CN" sz="2000" dirty="0"/>
              <a:t>and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U</a:t>
            </a:r>
            <a:r>
              <a:rPr lang="zh-CN" altLang="en-US" sz="2000" dirty="0"/>
              <a:t> </a:t>
            </a:r>
            <a:r>
              <a:rPr lang="en-US" altLang="zh-CN" sz="2000" dirty="0"/>
              <a:t>and V</a:t>
            </a:r>
            <a:r>
              <a:rPr lang="zh-CN" altLang="en-US" sz="2000" dirty="0"/>
              <a:t> </a:t>
            </a:r>
            <a:r>
              <a:rPr lang="en-US" altLang="zh-CN" sz="2000" dirty="0"/>
              <a:t>are both regular expressions</a:t>
            </a:r>
            <a:r>
              <a:rPr lang="zh-CN" altLang="en-US" sz="2000" dirty="0"/>
              <a:t>，</a:t>
            </a:r>
            <a:r>
              <a:rPr lang="en-US" altLang="zh-CN" sz="2000" dirty="0"/>
              <a:t>whose represented languages are L(U)</a:t>
            </a:r>
            <a:r>
              <a:rPr lang="zh-CN" altLang="en-US" sz="2000" dirty="0"/>
              <a:t>  </a:t>
            </a:r>
            <a:r>
              <a:rPr lang="en-US" altLang="zh-CN" sz="2000" dirty="0"/>
              <a:t>and L(V) respectively.</a:t>
            </a:r>
            <a:r>
              <a:rPr lang="zh-CN" altLang="en-US" sz="2000" dirty="0"/>
              <a:t> </a:t>
            </a:r>
            <a:r>
              <a:rPr lang="en-US" altLang="zh-CN" sz="2000" dirty="0"/>
              <a:t>Then</a:t>
            </a:r>
            <a:r>
              <a:rPr lang="zh-CN" altLang="en-US" sz="2000" dirty="0"/>
              <a:t>，</a:t>
            </a:r>
            <a:r>
              <a:rPr lang="en-US" altLang="zh-CN" sz="2000" dirty="0"/>
              <a:t>(U|V),</a:t>
            </a:r>
            <a:r>
              <a:rPr lang="zh-CN" altLang="en-US" sz="2000" dirty="0"/>
              <a:t> </a:t>
            </a:r>
            <a:r>
              <a:rPr lang="en-US" altLang="zh-CN" sz="2000" dirty="0"/>
              <a:t>(U⋅V) and (U)*</a:t>
            </a:r>
            <a:r>
              <a:rPr lang="zh-CN" altLang="en-US" sz="2000" dirty="0"/>
              <a:t> </a:t>
            </a:r>
            <a:r>
              <a:rPr lang="en-US" altLang="zh-CN" sz="2000" dirty="0"/>
              <a:t>are all regular expressions</a:t>
            </a:r>
            <a:r>
              <a:rPr lang="zh-CN" altLang="en-US" sz="2000" dirty="0"/>
              <a:t>，</a:t>
            </a:r>
            <a:r>
              <a:rPr lang="en-US" altLang="zh-CN" sz="2000" dirty="0"/>
              <a:t>whose represented languages are L(U)⋃L(V),</a:t>
            </a:r>
            <a:r>
              <a:rPr lang="zh-CN" altLang="en-US" sz="2000" dirty="0"/>
              <a:t> </a:t>
            </a:r>
            <a:r>
              <a:rPr lang="en-US" altLang="zh-CN" sz="2000" dirty="0"/>
              <a:t>L(U)L(V)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(L(U))*</a:t>
            </a:r>
          </a:p>
          <a:p>
            <a:r>
              <a:rPr lang="en-US" altLang="zh-CN" sz="2000" dirty="0"/>
              <a:t>Expressions that are defined by finitely applying the above laws are regular expressions. The string set that is only defined by regular expressions is called a regular set. </a:t>
            </a:r>
            <a:endParaRPr lang="zh-CN" altLang="en-US" sz="2000" dirty="0"/>
          </a:p>
          <a:p>
            <a:r>
              <a:rPr lang="en-US" altLang="zh-CN" sz="2000" dirty="0"/>
              <a:t>Precedence of operators</a:t>
            </a:r>
            <a:r>
              <a:rPr lang="zh-CN" altLang="en-US" sz="2000" dirty="0"/>
              <a:t>：*，⋅，</a:t>
            </a:r>
            <a:r>
              <a:rPr lang="en-US" altLang="zh-CN" sz="2000" dirty="0"/>
              <a:t>|</a:t>
            </a:r>
          </a:p>
          <a:p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7078866" y="3012228"/>
          <a:ext cx="1235321" cy="44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8866" y="3012228"/>
                        <a:ext cx="1235321" cy="44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7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3.2 Regular Expression, Regular 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 – Examples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30345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Cambria Math"/>
              </a:rPr>
              <a:t>∑</a:t>
            </a:r>
            <a:r>
              <a:rPr lang="en-US" altLang="zh-CN" sz="2000" dirty="0">
                <a:latin typeface="Cambria Math"/>
              </a:rPr>
              <a:t>={a, b}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1.  </a:t>
            </a:r>
            <a:r>
              <a:rPr lang="en-US" altLang="zh-CN" sz="2000" dirty="0" err="1">
                <a:latin typeface="Cambria Math"/>
              </a:rPr>
              <a:t>ba</a:t>
            </a:r>
            <a:r>
              <a:rPr lang="en-US" altLang="zh-CN" sz="2000" dirty="0">
                <a:latin typeface="Cambria Math"/>
              </a:rPr>
              <a:t>*                   </a:t>
            </a:r>
            <a:r>
              <a:rPr lang="zh-CN" altLang="en-US" sz="2000" dirty="0">
                <a:latin typeface="Cambria Math"/>
              </a:rPr>
              <a:t> </a:t>
            </a:r>
            <a:r>
              <a:rPr lang="en-US" altLang="zh-CN" sz="2000" dirty="0">
                <a:latin typeface="Cambria Math"/>
              </a:rPr>
              <a:t>strings</a:t>
            </a:r>
            <a:r>
              <a:rPr lang="zh-CN" altLang="en-US" sz="2000" dirty="0">
                <a:latin typeface="Cambria Math"/>
              </a:rPr>
              <a:t> </a:t>
            </a:r>
            <a:r>
              <a:rPr lang="en-US" altLang="zh-CN" sz="2000" dirty="0">
                <a:latin typeface="Cambria Math"/>
              </a:rPr>
              <a:t>starting with b followed </a:t>
            </a:r>
            <a:r>
              <a:rPr lang="en-US" altLang="zh-CN" sz="2000" dirty="0" smtClean="0">
                <a:latin typeface="Cambria Math"/>
              </a:rPr>
              <a:t>by zero </a:t>
            </a:r>
            <a:r>
              <a:rPr lang="en-US" altLang="zh-CN" sz="2000" dirty="0">
                <a:latin typeface="Cambria Math"/>
              </a:rPr>
              <a:t>or more a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2. a(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              strings starting with a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3. 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     strings containing two consecutive a (or b)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4. 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)*)*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5. 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|((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)))*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Languages defined by 4 and 5 are strings that contain even numbers of a and even numbers of b.</a:t>
            </a:r>
          </a:p>
        </p:txBody>
      </p:sp>
    </p:spTree>
    <p:extLst>
      <p:ext uri="{BB962C8B-B14F-4D97-AF65-F5344CB8AC3E}">
        <p14:creationId xmlns:p14="http://schemas.microsoft.com/office/powerpoint/2010/main" val="36897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3.2 Regular Expression, Regular Set </a:t>
            </a:r>
            <a:r>
              <a:rPr lang="en-US" altLang="zh-CN" sz="2400" dirty="0" smtClean="0"/>
              <a:t>- Characteristics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62" y="1650544"/>
            <a:ext cx="7264125" cy="319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9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</a:t>
            </a:r>
            <a:r>
              <a:rPr lang="en-US" altLang="zh-CN" dirty="0" smtClean="0"/>
              <a:t>Set - </a:t>
            </a:r>
            <a:r>
              <a:rPr lang="en-US" altLang="zh-CN" sz="2400" dirty="0" smtClean="0"/>
              <a:t>Regular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For notational convenience, we may wish to give names to certain regular </a:t>
            </a:r>
            <a:r>
              <a:rPr lang="en-US" altLang="zh-CN" sz="2000" dirty="0" smtClean="0"/>
              <a:t>expressions and </a:t>
            </a:r>
            <a:r>
              <a:rPr lang="en-US" altLang="zh-CN" sz="2000" dirty="0"/>
              <a:t>use those names in subsequent expressions, as if the names </a:t>
            </a:r>
            <a:r>
              <a:rPr lang="en-US" altLang="zh-CN" sz="2000" dirty="0" smtClean="0"/>
              <a:t>were themselves </a:t>
            </a:r>
            <a:r>
              <a:rPr lang="en-US" altLang="zh-CN" sz="2000" dirty="0"/>
              <a:t>symbols. </a:t>
            </a:r>
            <a:r>
              <a:rPr lang="en-US" altLang="zh-CN" sz="2000" dirty="0" smtClean="0"/>
              <a:t>If         is </a:t>
            </a:r>
            <a:r>
              <a:rPr lang="en-US" altLang="zh-CN" sz="2000" dirty="0"/>
              <a:t>an alphabet of basic symbols, then a </a:t>
            </a:r>
            <a:r>
              <a:rPr lang="en-US" altLang="zh-CN" sz="2000" b="1" dirty="0">
                <a:solidFill>
                  <a:srgbClr val="7030A0"/>
                </a:solidFill>
              </a:rPr>
              <a:t>regular 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definition</a:t>
            </a:r>
            <a:r>
              <a:rPr lang="en-US" altLang="zh-CN" sz="2000" dirty="0" smtClean="0"/>
              <a:t> is </a:t>
            </a:r>
            <a:r>
              <a:rPr lang="en-US" altLang="zh-CN" sz="2000" dirty="0"/>
              <a:t>a sequence of definitions of the form</a:t>
            </a:r>
            <a:r>
              <a:rPr lang="en-US" altLang="zh-CN" sz="2000" dirty="0" smtClean="0"/>
              <a:t>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Where (1) each      is a new symbol, not in      and not the same as any other of the </a:t>
            </a:r>
            <a:r>
              <a:rPr lang="en-US" altLang="zh-CN" sz="2000" i="1" dirty="0" smtClean="0"/>
              <a:t>d’s</a:t>
            </a:r>
            <a:r>
              <a:rPr lang="en-US" altLang="zh-CN" sz="2000" dirty="0" smtClean="0"/>
              <a:t>, and</a:t>
            </a:r>
          </a:p>
          <a:p>
            <a:pPr marL="0" indent="0">
              <a:buNone/>
            </a:pPr>
            <a:r>
              <a:rPr lang="en-US" altLang="zh-CN" sz="2000" dirty="0" smtClean="0"/>
              <a:t>(2) Each     is a regular expression over the alphabet 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56020"/>
              </p:ext>
            </p:extLst>
          </p:nvPr>
        </p:nvGraphicFramePr>
        <p:xfrm>
          <a:off x="2407227" y="2342428"/>
          <a:ext cx="377536" cy="45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" name="Equation" r:id="rId3" imgW="126720" imgH="152280" progId="Equation.DSMT4">
                  <p:embed/>
                </p:oleObj>
              </mc:Choice>
              <mc:Fallback>
                <p:oleObj name="Equation" r:id="rId3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7227" y="2342428"/>
                        <a:ext cx="377536" cy="453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763" y="3222509"/>
            <a:ext cx="3267739" cy="1432684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540810"/>
              </p:ext>
            </p:extLst>
          </p:nvPr>
        </p:nvGraphicFramePr>
        <p:xfrm>
          <a:off x="5947063" y="4855709"/>
          <a:ext cx="377536" cy="45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" name="Equation" r:id="rId6" imgW="126720" imgH="152280" progId="Equation.DSMT4">
                  <p:embed/>
                </p:oleObj>
              </mc:Choice>
              <mc:Fallback>
                <p:oleObj name="Equation" r:id="rId6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7063" y="4855709"/>
                        <a:ext cx="377536" cy="453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693725"/>
              </p:ext>
            </p:extLst>
          </p:nvPr>
        </p:nvGraphicFramePr>
        <p:xfrm>
          <a:off x="2722417" y="4886882"/>
          <a:ext cx="3762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2417" y="4886882"/>
                        <a:ext cx="3762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45287"/>
              </p:ext>
            </p:extLst>
          </p:nvPr>
        </p:nvGraphicFramePr>
        <p:xfrm>
          <a:off x="1801813" y="5568950"/>
          <a:ext cx="3000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" name="Equation" r:id="rId10" imgW="101520" imgH="177480" progId="Equation.DSMT4">
                  <p:embed/>
                </p:oleObj>
              </mc:Choice>
              <mc:Fallback>
                <p:oleObj name="Equation" r:id="rId10" imgW="101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01813" y="5568950"/>
                        <a:ext cx="3000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521283"/>
              </p:ext>
            </p:extLst>
          </p:nvPr>
        </p:nvGraphicFramePr>
        <p:xfrm>
          <a:off x="3981449" y="6008933"/>
          <a:ext cx="23431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" name="Equation" r:id="rId12" imgW="787320" imgH="177480" progId="Equation.DSMT4">
                  <p:embed/>
                </p:oleObj>
              </mc:Choice>
              <mc:Fallback>
                <p:oleObj name="Equation" r:id="rId12" imgW="787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449" y="6008933"/>
                        <a:ext cx="23431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9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- </a:t>
            </a:r>
            <a:r>
              <a:rPr lang="en-US" altLang="zh-CN" sz="2400" dirty="0"/>
              <a:t>Regular </a:t>
            </a:r>
            <a:r>
              <a:rPr lang="en-US" altLang="zh-CN" sz="2400" dirty="0" smtClean="0"/>
              <a:t>Definition Example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half" idx="1"/>
          </p:nvPr>
        </p:nvSpPr>
        <p:spPr>
          <a:xfrm>
            <a:off x="828675" y="1600202"/>
            <a:ext cx="3686175" cy="473528"/>
          </a:xfrm>
        </p:spPr>
        <p:txBody>
          <a:bodyPr/>
          <a:lstStyle/>
          <a:p>
            <a:r>
              <a:rPr lang="en-US" altLang="zh-CN" dirty="0" smtClean="0"/>
              <a:t>Identifies in C programming language 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89907" y="3641272"/>
            <a:ext cx="6342166" cy="6041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/>
              <a:t>Unsigned number (integer or float) in C programming language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95374" y="2193472"/>
            <a:ext cx="5321754" cy="1219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etter_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A|B|...|</a:t>
            </a:r>
            <a:r>
              <a:rPr lang="en-US" altLang="zh-CN" dirty="0" err="1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Z|a|b</a:t>
            </a:r>
            <a:r>
              <a:rPr lang="en-US" altLang="zh-CN" dirty="0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|...|z|_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 → </a:t>
            </a:r>
            <a:r>
              <a:rPr lang="en-US" altLang="zh-CN" dirty="0" smtClean="0">
                <a:latin typeface="Courier" pitchFamily="49" charset="0"/>
                <a:ea typeface="Cambria Math"/>
                <a:cs typeface="Arial" panose="020B0604020202020204" pitchFamily="34" charset="0"/>
              </a:rPr>
              <a:t>0|1|...|9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id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letter_(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letter_|digit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)*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095374" y="4076700"/>
            <a:ext cx="6219826" cy="18832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</a:t>
            </a:r>
            <a:r>
              <a:rPr lang="en-US" altLang="zh-CN" dirty="0" smtClean="0">
                <a:latin typeface="Courier" pitchFamily="49" charset="0"/>
                <a:ea typeface="Cambria Math"/>
                <a:cs typeface="Arial" panose="020B0604020202020204" pitchFamily="34" charset="0"/>
              </a:rPr>
              <a:t>0|1|...|9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ligits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 digit digit*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optionalFraction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</a:t>
            </a:r>
            <a:r>
              <a:rPr lang="en-US" altLang="zh-CN" i="1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digits | </a:t>
            </a:r>
            <a:r>
              <a:rPr lang="el-GR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i="1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optionalExponent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+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-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l-GR" altLang="zh-CN" dirty="0">
                <a:latin typeface="Cambria Math"/>
                <a:ea typeface="Cambria Math"/>
              </a:rPr>
              <a:t> ε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digits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)|</a:t>
            </a:r>
            <a:r>
              <a:rPr lang="el-GR" altLang="zh-CN" dirty="0">
                <a:latin typeface="Cambria Math"/>
                <a:ea typeface="Cambria Math"/>
              </a:rPr>
              <a:t> </a:t>
            </a:r>
            <a:r>
              <a:rPr lang="el-GR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umber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digits 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optionalFraction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optionalExponent</a:t>
            </a:r>
            <a:endParaRPr lang="en-US" altLang="zh-CN" i="1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</a:t>
            </a:r>
            <a:r>
              <a:rPr lang="en-US" altLang="zh-CN" dirty="0" smtClean="0"/>
              <a:t>– Extensions for </a:t>
            </a:r>
            <a:r>
              <a:rPr lang="en-US" altLang="zh-CN" sz="2400" dirty="0" smtClean="0"/>
              <a:t>Regular Definition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572000"/>
          </a:xfrm>
        </p:spPr>
        <p:txBody>
          <a:bodyPr/>
          <a:lstStyle/>
          <a:p>
            <a:r>
              <a:rPr lang="en-US" altLang="zh-CN" sz="2400" dirty="0" smtClean="0"/>
              <a:t>One or more instance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+</a:t>
            </a: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r+ =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lvl="1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= r+|</a:t>
            </a:r>
            <a:r>
              <a:rPr lang="el-GR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sz="2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 or one instances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r?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|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Character class</a:t>
            </a:r>
          </a:p>
          <a:p>
            <a:pPr lvl="1"/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[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3...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] </a:t>
            </a:r>
            <a:r>
              <a:rPr lang="zh-CN" altLang="en-US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is equivalent to 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[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a-z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is equivalent 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to  </a:t>
            </a:r>
            <a:r>
              <a:rPr lang="en-US" altLang="zh-CN" sz="2000" dirty="0" err="1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a|b|c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|z</a:t>
            </a:r>
            <a:endParaRPr lang="en-US" altLang="zh-CN" sz="2000" dirty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Lexical Analysis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– Extensions for </a:t>
            </a:r>
            <a:r>
              <a:rPr lang="en-US" altLang="zh-CN" sz="2400" dirty="0"/>
              <a:t>Regular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340428"/>
            <a:ext cx="7486650" cy="571500"/>
          </a:xfrm>
        </p:spPr>
        <p:txBody>
          <a:bodyPr>
            <a:normAutofit/>
          </a:bodyPr>
          <a:lstStyle/>
          <a:p>
            <a:r>
              <a:rPr lang="en-US" altLang="zh-CN" sz="1600" dirty="0" smtClean="0"/>
              <a:t>Some software defines more complicated extensions for regular expression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31" y="1626178"/>
            <a:ext cx="5758894" cy="50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</a:t>
            </a:r>
            <a:r>
              <a:rPr lang="en-US" altLang="zh-CN" dirty="0" smtClean="0"/>
              <a:t>– </a:t>
            </a:r>
            <a:r>
              <a:rPr lang="en-US" altLang="zh-CN" sz="2400" dirty="0" smtClean="0"/>
              <a:t>Regular Grammar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27432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/>
              <a:t>【</a:t>
            </a:r>
            <a:r>
              <a:rPr lang="en-US" altLang="zh-CN" sz="2400" dirty="0" err="1" smtClean="0"/>
              <a:t>Review】Chomsky</a:t>
            </a:r>
            <a:r>
              <a:rPr lang="en-US" altLang="zh-CN" sz="2400" dirty="0" smtClean="0"/>
              <a:t> Type-3 Grammar</a:t>
            </a:r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G=(V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where each production has the form: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B|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sz="2400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linear grammar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|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B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linear grammar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936" y="4800599"/>
            <a:ext cx="2311239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Expression</a:t>
            </a:r>
          </a:p>
          <a:p>
            <a:pPr algn="ctr"/>
            <a:r>
              <a:rPr lang="en-US" altLang="zh-CN" dirty="0" smtClean="0"/>
              <a:t>Regular Definition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7775" y="4800599"/>
            <a:ext cx="2122216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Grammar</a:t>
            </a:r>
          </a:p>
        </p:txBody>
      </p:sp>
      <p:sp>
        <p:nvSpPr>
          <p:cNvPr id="7" name="椭圆 6"/>
          <p:cNvSpPr/>
          <p:nvPr/>
        </p:nvSpPr>
        <p:spPr>
          <a:xfrm>
            <a:off x="3614065" y="4629148"/>
            <a:ext cx="1747157" cy="1191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Language</a:t>
            </a:r>
          </a:p>
          <a:p>
            <a:pPr algn="ctr"/>
            <a:r>
              <a:rPr lang="en-US" altLang="zh-CN" dirty="0" smtClean="0"/>
              <a:t>Regular Set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7" idx="2"/>
          </p:cNvCxnSpPr>
          <p:nvPr/>
        </p:nvCxnSpPr>
        <p:spPr>
          <a:xfrm flipV="1">
            <a:off x="2841175" y="5225141"/>
            <a:ext cx="772890" cy="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6"/>
            <a:endCxn id="6" idx="1"/>
          </p:cNvCxnSpPr>
          <p:nvPr/>
        </p:nvCxnSpPr>
        <p:spPr>
          <a:xfrm>
            <a:off x="5361222" y="5225141"/>
            <a:ext cx="756553" cy="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3.3 Transition 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small running example – A grammar for branching statements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/>
              <a:t>           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-&gt; </a:t>
            </a:r>
            <a:r>
              <a:rPr lang="en-US" altLang="zh-CN" b="1" dirty="0" smtClean="0"/>
              <a:t>if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expr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then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|</a:t>
            </a:r>
            <a:r>
              <a:rPr lang="en-US" altLang="zh-CN" b="1" dirty="0" smtClean="0"/>
              <a:t> if </a:t>
            </a:r>
            <a:r>
              <a:rPr lang="en-US" altLang="zh-CN" i="1" dirty="0" smtClean="0"/>
              <a:t>expr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then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else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i="1" dirty="0" smtClean="0">
                <a:sym typeface="Symbol" panose="05050102010706020507" pitchFamily="18" charset="2"/>
              </a:rPr>
              <a:t>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>
                <a:sym typeface="Symbol" panose="05050102010706020507" pitchFamily="18" charset="2"/>
              </a:rPr>
              <a:t>            expr</a:t>
            </a:r>
            <a:r>
              <a:rPr lang="en-US" altLang="zh-CN" dirty="0" smtClean="0">
                <a:sym typeface="Symbol" panose="05050102010706020507" pitchFamily="18" charset="2"/>
              </a:rPr>
              <a:t> -&gt;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  <a:r>
              <a:rPr lang="en-US" altLang="zh-CN" dirty="0" smtClean="0">
                <a:sym typeface="Symbol" panose="05050102010706020507" pitchFamily="18" charset="2"/>
              </a:rPr>
              <a:t> </a:t>
            </a:r>
            <a:r>
              <a:rPr lang="en-US" altLang="zh-CN" b="1" dirty="0" err="1" smtClean="0">
                <a:sym typeface="Symbol" panose="05050102010706020507" pitchFamily="18" charset="2"/>
              </a:rPr>
              <a:t>relop</a:t>
            </a:r>
            <a:r>
              <a:rPr lang="en-US" altLang="zh-CN" dirty="0" smtClean="0">
                <a:sym typeface="Symbol" panose="05050102010706020507" pitchFamily="18" charset="2"/>
              </a:rPr>
              <a:t>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  <a:r>
              <a:rPr lang="en-US" altLang="zh-CN" dirty="0" smtClean="0">
                <a:sym typeface="Symbol" panose="05050102010706020507" pitchFamily="18" charset="2"/>
              </a:rPr>
              <a:t> |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>
                <a:sym typeface="Symbol" panose="05050102010706020507" pitchFamily="18" charset="2"/>
              </a:rPr>
              <a:t>            term</a:t>
            </a:r>
            <a:r>
              <a:rPr lang="en-US" altLang="zh-CN" dirty="0" smtClean="0">
                <a:sym typeface="Symbol" panose="05050102010706020507" pitchFamily="18" charset="2"/>
              </a:rPr>
              <a:t> -&gt; </a:t>
            </a:r>
            <a:r>
              <a:rPr lang="en-US" altLang="zh-CN" b="1" dirty="0" smtClean="0">
                <a:sym typeface="Symbol" panose="05050102010706020507" pitchFamily="18" charset="2"/>
              </a:rPr>
              <a:t>id</a:t>
            </a:r>
            <a:r>
              <a:rPr lang="en-US" altLang="zh-CN" dirty="0" smtClean="0">
                <a:sym typeface="Symbol" panose="05050102010706020507" pitchFamily="18" charset="2"/>
              </a:rPr>
              <a:t> | </a:t>
            </a:r>
            <a:r>
              <a:rPr lang="en-US" altLang="zh-CN" b="1" dirty="0" smtClean="0">
                <a:sym typeface="Symbol" panose="05050102010706020507" pitchFamily="18" charset="2"/>
              </a:rPr>
              <a:t>number</a:t>
            </a:r>
          </a:p>
          <a:p>
            <a:r>
              <a:rPr lang="en-US" altLang="zh-CN" dirty="0" smtClean="0"/>
              <a:t>The goal for the lexical analyzer.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47" y="2989085"/>
            <a:ext cx="4619767" cy="3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3.3 Transition </a:t>
            </a:r>
            <a:r>
              <a:rPr lang="en-US" altLang="zh-CN" sz="2000" dirty="0"/>
              <a:t>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Patterns for token of the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01" y="2265891"/>
            <a:ext cx="5353797" cy="2762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96" y="4785976"/>
            <a:ext cx="3781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3.3 Transition </a:t>
            </a:r>
            <a:r>
              <a:rPr lang="en-US" altLang="zh-CN" sz="2000" dirty="0"/>
              <a:t>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/>
              <a:t>Transition Diagrams is a technical method to recognize regular expression</a:t>
            </a:r>
          </a:p>
          <a:p>
            <a:pPr>
              <a:lnSpc>
                <a:spcPct val="100000"/>
              </a:lnSpc>
            </a:pPr>
            <a:r>
              <a:rPr lang="en-US" altLang="zh-CN" sz="1600" dirty="0" smtClean="0"/>
              <a:t>Transition Diagram is a finite directed graph, where nodes (circles) are called </a:t>
            </a:r>
            <a:r>
              <a:rPr lang="en-US" altLang="zh-CN" sz="1600" i="1" dirty="0">
                <a:solidFill>
                  <a:srgbClr val="7030A0"/>
                </a:solidFill>
              </a:rPr>
              <a:t>states</a:t>
            </a:r>
            <a:r>
              <a:rPr lang="en-US" altLang="zh-CN" sz="1600" i="1" dirty="0"/>
              <a:t>. </a:t>
            </a:r>
            <a:r>
              <a:rPr lang="en-US" altLang="zh-CN" sz="1600" dirty="0" smtClean="0"/>
              <a:t>Each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state</a:t>
            </a:r>
            <a:r>
              <a:rPr lang="en-US" altLang="zh-CN" sz="1600" dirty="0" smtClean="0">
                <a:solidFill>
                  <a:srgbClr val="7030A0"/>
                </a:solidFill>
              </a:rPr>
              <a:t> </a:t>
            </a:r>
            <a:r>
              <a:rPr lang="en-US" altLang="zh-CN" sz="1600" dirty="0"/>
              <a:t>represents a condition that could occur during the process of </a:t>
            </a:r>
            <a:r>
              <a:rPr lang="en-US" altLang="zh-CN" sz="1600" dirty="0" smtClean="0"/>
              <a:t>scanning the </a:t>
            </a:r>
            <a:r>
              <a:rPr lang="en-US" altLang="zh-CN" sz="1600" dirty="0"/>
              <a:t>input looking for a lexeme that matches one of several patterns. </a:t>
            </a:r>
            <a:r>
              <a:rPr lang="en-US" altLang="zh-CN" sz="1600" i="1" dirty="0">
                <a:solidFill>
                  <a:srgbClr val="7030A0"/>
                </a:solidFill>
              </a:rPr>
              <a:t>Edges</a:t>
            </a:r>
            <a:r>
              <a:rPr lang="en-US" altLang="zh-CN" sz="1600" dirty="0"/>
              <a:t> are directed from one state of the transition diagram to </a:t>
            </a:r>
            <a:r>
              <a:rPr lang="en-US" altLang="zh-CN" sz="1600" dirty="0" smtClean="0"/>
              <a:t>another. Each </a:t>
            </a:r>
            <a:r>
              <a:rPr lang="en-US" altLang="zh-CN" sz="1600" i="1" dirty="0">
                <a:solidFill>
                  <a:srgbClr val="7030A0"/>
                </a:solidFill>
              </a:rPr>
              <a:t>edge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/>
              <a:t>is labeled by a symbol or set of symbols. If we are in some </a:t>
            </a:r>
            <a:r>
              <a:rPr lang="en-US" altLang="zh-CN" sz="1600" dirty="0" smtClean="0"/>
              <a:t>state </a:t>
            </a:r>
            <a:r>
              <a:rPr lang="en-US" altLang="zh-CN" sz="1600" i="1" dirty="0" smtClean="0"/>
              <a:t>s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, and the next input symbol is </a:t>
            </a:r>
            <a:r>
              <a:rPr lang="en-US" altLang="zh-CN" sz="1600" i="1" dirty="0"/>
              <a:t>a</a:t>
            </a:r>
            <a:r>
              <a:rPr lang="en-US" altLang="zh-CN" sz="1600" dirty="0"/>
              <a:t>, we look for an edge out of </a:t>
            </a:r>
            <a:r>
              <a:rPr lang="en-US" altLang="zh-CN" sz="1600" dirty="0" err="1" smtClean="0"/>
              <a:t>staXte</a:t>
            </a:r>
            <a:r>
              <a:rPr lang="en-US" altLang="zh-CN" sz="1600" dirty="0" smtClean="0"/>
              <a:t> </a:t>
            </a:r>
            <a:r>
              <a:rPr lang="en-US" altLang="zh-CN" sz="1600" i="1" dirty="0"/>
              <a:t>s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labeled by </a:t>
            </a:r>
            <a:r>
              <a:rPr lang="en-US" altLang="zh-CN" sz="1600" i="1" dirty="0"/>
              <a:t>a</a:t>
            </a:r>
            <a:r>
              <a:rPr lang="en-US" altLang="zh-CN" sz="1600" dirty="0"/>
              <a:t> (and perhaps by other symbols, as well). If we find such an edge, </a:t>
            </a:r>
            <a:r>
              <a:rPr lang="en-US" altLang="zh-CN" sz="1600" dirty="0" smtClean="0"/>
              <a:t>we advance </a:t>
            </a:r>
            <a:r>
              <a:rPr lang="en-US" altLang="zh-CN" sz="1600" dirty="0"/>
              <a:t>the </a:t>
            </a:r>
            <a:r>
              <a:rPr lang="en-US" altLang="zh-CN" sz="1600" i="1" dirty="0"/>
              <a:t>forward</a:t>
            </a:r>
            <a:r>
              <a:rPr lang="en-US" altLang="zh-CN" sz="1600" dirty="0"/>
              <a:t> pointer </a:t>
            </a:r>
            <a:r>
              <a:rPr lang="en-US" altLang="zh-CN" sz="1600" dirty="0" smtClean="0"/>
              <a:t>and </a:t>
            </a:r>
            <a:r>
              <a:rPr lang="en-US" altLang="zh-CN" sz="1600" dirty="0"/>
              <a:t>enter the state of the transition diagram </a:t>
            </a:r>
            <a:r>
              <a:rPr lang="en-US" altLang="zh-CN" sz="1600" dirty="0" smtClean="0"/>
              <a:t>to which </a:t>
            </a:r>
            <a:r>
              <a:rPr lang="en-US" altLang="zh-CN" sz="1600" dirty="0"/>
              <a:t>that edge leads</a:t>
            </a:r>
            <a:r>
              <a:rPr lang="en-US" altLang="zh-CN" sz="1600" dirty="0" smtClean="0"/>
              <a:t>. A transition diagram include finite states, in where one is designated the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start (initial) </a:t>
            </a:r>
            <a:r>
              <a:rPr lang="en-US" altLang="zh-CN" sz="1600" dirty="0" smtClean="0"/>
              <a:t>state and at least one is said to be the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accepting (final)</a:t>
            </a:r>
            <a:r>
              <a:rPr lang="en-US" altLang="zh-CN" sz="1600" dirty="0" smtClean="0">
                <a:solidFill>
                  <a:srgbClr val="7030A0"/>
                </a:solidFill>
              </a:rPr>
              <a:t> </a:t>
            </a:r>
            <a:r>
              <a:rPr lang="en-US" altLang="zh-CN" sz="1600" dirty="0" smtClean="0"/>
              <a:t>state (double circle).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091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3.3 Transition </a:t>
            </a:r>
            <a:r>
              <a:rPr lang="en-US" altLang="zh-CN" sz="2400" dirty="0" smtClean="0"/>
              <a:t>Diagram – Recognition of relation operator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8" y="1671450"/>
            <a:ext cx="5434701" cy="392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954417" y="3270236"/>
            <a:ext cx="1785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to indicate that we must retract the input one position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763386" y="3115340"/>
            <a:ext cx="2191031" cy="7017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688958" y="3838353"/>
            <a:ext cx="2265459" cy="11802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3.3 Transition Diagram – Recognition of </a:t>
            </a:r>
            <a:r>
              <a:rPr lang="en-US" altLang="zh-CN" sz="2000" dirty="0" smtClean="0"/>
              <a:t>reserved words and identifiers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9" y="2035139"/>
            <a:ext cx="7024004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8" y="3784858"/>
            <a:ext cx="82010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3.3 Transition Diagram – Recognition of </a:t>
            </a:r>
            <a:r>
              <a:rPr lang="en-US" altLang="zh-CN" sz="2400" dirty="0" smtClean="0"/>
              <a:t>unsigned number and others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95599"/>
            <a:ext cx="7384722" cy="195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196570" y="2728356"/>
            <a:ext cx="1397427" cy="1306284"/>
            <a:chOff x="5257800" y="4816929"/>
            <a:chExt cx="1397427" cy="1306284"/>
          </a:xfrm>
        </p:grpSpPr>
        <p:cxnSp>
          <p:nvCxnSpPr>
            <p:cNvPr id="6" name="曲线连接符 5"/>
            <p:cNvCxnSpPr/>
            <p:nvPr/>
          </p:nvCxnSpPr>
          <p:spPr>
            <a:xfrm rot="16200000" flipH="1">
              <a:off x="5233307" y="4841422"/>
              <a:ext cx="914400" cy="865414"/>
            </a:xfrm>
            <a:prstGeom prst="curvedConnector3">
              <a:avLst>
                <a:gd name="adj1" fmla="val 57143"/>
              </a:avLst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同心圆 6"/>
            <p:cNvSpPr/>
            <p:nvPr/>
          </p:nvSpPr>
          <p:spPr>
            <a:xfrm>
              <a:off x="6090556" y="5698671"/>
              <a:ext cx="435425" cy="424542"/>
            </a:xfrm>
            <a:prstGeom prst="donut">
              <a:avLst>
                <a:gd name="adj" fmla="val 19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17"/>
            <p:cNvSpPr txBox="1"/>
            <p:nvPr/>
          </p:nvSpPr>
          <p:spPr>
            <a:xfrm>
              <a:off x="6090532" y="5698671"/>
              <a:ext cx="56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5747657" y="5264024"/>
              <a:ext cx="75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8675" y="140186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Unsigned number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28674" y="420485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Whitespace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60" y="4753981"/>
            <a:ext cx="5352381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3.3 Transition Diagram – </a:t>
            </a:r>
            <a:r>
              <a:rPr lang="en-US" altLang="zh-CN" sz="2000" dirty="0" smtClean="0"/>
              <a:t>Architecture of a Transition-Diagram-Based Lexical Analyzer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32" y="1628578"/>
            <a:ext cx="6394197" cy="480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3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Lex is used to generate Lexical analyzers. Users can use Lex language to design their own Lexical analyzers.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85" y="2133355"/>
            <a:ext cx="612543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145507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The Construction of a Lexical Analyzer</a:t>
            </a:r>
          </a:p>
          <a:p>
            <a:r>
              <a:rPr lang="en-US" altLang="zh-CN" sz="2000" dirty="0" smtClean="0"/>
              <a:t>Regular Expression, Regular Set</a:t>
            </a:r>
          </a:p>
          <a:p>
            <a:r>
              <a:rPr lang="en-US" altLang="zh-CN" sz="2000" dirty="0" smtClean="0"/>
              <a:t>Transition Diagram</a:t>
            </a:r>
          </a:p>
          <a:p>
            <a:r>
              <a:rPr lang="en-US" altLang="zh-CN" sz="2000" dirty="0" smtClean="0"/>
              <a:t>Lex</a:t>
            </a:r>
          </a:p>
          <a:p>
            <a:r>
              <a:rPr lang="en-US" altLang="zh-CN" sz="2000" dirty="0" smtClean="0"/>
              <a:t>DFA and NFA</a:t>
            </a:r>
          </a:p>
          <a:p>
            <a:r>
              <a:rPr lang="en-US" altLang="zh-CN" sz="2000" dirty="0" smtClean="0"/>
              <a:t>Conversion of an NFA to a DFA</a:t>
            </a:r>
          </a:p>
          <a:p>
            <a:r>
              <a:rPr lang="en-US" altLang="zh-CN" sz="2000" dirty="0" smtClean="0"/>
              <a:t>Minimization of DFA</a:t>
            </a:r>
          </a:p>
          <a:p>
            <a:r>
              <a:rPr lang="en-US" altLang="zh-CN" sz="2000" dirty="0"/>
              <a:t>C</a:t>
            </a:r>
            <a:r>
              <a:rPr lang="en-US" altLang="zh-CN" sz="2000" dirty="0" smtClean="0"/>
              <a:t>onversion among </a:t>
            </a:r>
            <a:r>
              <a:rPr lang="en-US" altLang="zh-CN" sz="2000" dirty="0" smtClean="0"/>
              <a:t>FA, Regular Expression, &amp; Regular </a:t>
            </a:r>
            <a:r>
              <a:rPr lang="en-US" altLang="zh-CN" sz="2000" dirty="0" smtClean="0"/>
              <a:t>Grammar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6987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Lex program has the following 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declarations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%%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translation rules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%%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auxiliary functions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The translation rules each have the </a:t>
            </a:r>
            <a:r>
              <a:rPr lang="en-US" altLang="zh-CN" dirty="0" smtClean="0"/>
              <a:t>form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Pattern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{Action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8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4" y="1"/>
            <a:ext cx="4457700" cy="6857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7621" y="1361209"/>
            <a:ext cx="23899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Conflict Resolution</a:t>
            </a:r>
          </a:p>
          <a:p>
            <a:endParaRPr lang="en-US" altLang="zh-CN" dirty="0"/>
          </a:p>
          <a:p>
            <a:pPr marL="342900" indent="-342900">
              <a:buAutoNum type="arabicParenBoth"/>
            </a:pPr>
            <a:r>
              <a:rPr lang="en-US" altLang="zh-CN" dirty="0" smtClean="0">
                <a:solidFill>
                  <a:srgbClr val="00B050"/>
                </a:solidFill>
              </a:rPr>
              <a:t>Always </a:t>
            </a:r>
            <a:r>
              <a:rPr lang="en-US" altLang="zh-CN" dirty="0">
                <a:solidFill>
                  <a:srgbClr val="00B050"/>
                </a:solidFill>
              </a:rPr>
              <a:t>prefer a longer prefix to a shorter </a:t>
            </a:r>
            <a:r>
              <a:rPr lang="en-US" altLang="zh-CN" dirty="0" smtClean="0">
                <a:solidFill>
                  <a:srgbClr val="00B050"/>
                </a:solidFill>
              </a:rPr>
              <a:t>prefix;</a:t>
            </a:r>
          </a:p>
          <a:p>
            <a:pPr marL="342900" indent="-342900">
              <a:buAutoNum type="arabicParenBoth"/>
            </a:pPr>
            <a:r>
              <a:rPr lang="en-US" altLang="zh-CN" dirty="0">
                <a:solidFill>
                  <a:srgbClr val="00B050"/>
                </a:solidFill>
              </a:rPr>
              <a:t>If the longest possible prefix matches two or more patterns, prefer </a:t>
            </a:r>
            <a:r>
              <a:rPr lang="en-US" altLang="zh-CN" dirty="0" smtClean="0">
                <a:solidFill>
                  <a:srgbClr val="00B050"/>
                </a:solidFill>
              </a:rPr>
              <a:t>the pattern </a:t>
            </a:r>
            <a:r>
              <a:rPr lang="en-US" altLang="zh-CN" dirty="0">
                <a:solidFill>
                  <a:srgbClr val="00B050"/>
                </a:solidFill>
              </a:rPr>
              <a:t>listed first in the Lex </a:t>
            </a:r>
            <a:r>
              <a:rPr lang="en-US" altLang="zh-CN" dirty="0" smtClean="0">
                <a:solidFill>
                  <a:srgbClr val="00B050"/>
                </a:solidFill>
              </a:rPr>
              <a:t>program.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DFA and NFA – introduction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40327" y="3714734"/>
            <a:ext cx="2300845" cy="1772807"/>
            <a:chOff x="540327" y="3714734"/>
            <a:chExt cx="2300845" cy="1772807"/>
          </a:xfrm>
        </p:grpSpPr>
        <p:sp>
          <p:nvSpPr>
            <p:cNvPr id="5" name="矩形 4"/>
            <p:cNvSpPr/>
            <p:nvPr/>
          </p:nvSpPr>
          <p:spPr>
            <a:xfrm>
              <a:off x="540327" y="3714734"/>
              <a:ext cx="2300845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Regular Expression</a:t>
              </a:r>
            </a:p>
            <a:p>
              <a:pPr algn="ctr"/>
              <a:r>
                <a:rPr lang="en-US" altLang="zh-CN" dirty="0" smtClean="0"/>
                <a:t>Regular Definition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40327" y="4638455"/>
              <a:ext cx="2300845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and accurate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87540" y="1755315"/>
            <a:ext cx="1747157" cy="1698172"/>
            <a:chOff x="3687540" y="1755315"/>
            <a:chExt cx="1747157" cy="1698172"/>
          </a:xfrm>
        </p:grpSpPr>
        <p:sp>
          <p:nvSpPr>
            <p:cNvPr id="8" name="矩形 7"/>
            <p:cNvSpPr/>
            <p:nvPr/>
          </p:nvSpPr>
          <p:spPr>
            <a:xfrm>
              <a:off x="3687540" y="2604401"/>
              <a:ext cx="1747157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Regular Grammar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687540" y="1755315"/>
              <a:ext cx="1747157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and accurate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35268" y="3502477"/>
            <a:ext cx="2714006" cy="1187282"/>
            <a:chOff x="2835268" y="3502477"/>
            <a:chExt cx="2714006" cy="1187282"/>
          </a:xfrm>
        </p:grpSpPr>
        <p:sp>
          <p:nvSpPr>
            <p:cNvPr id="11" name="下箭头 10"/>
            <p:cNvSpPr/>
            <p:nvPr/>
          </p:nvSpPr>
          <p:spPr>
            <a:xfrm rot="10800000">
              <a:off x="4371647" y="3502477"/>
              <a:ext cx="525907" cy="635871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4311435" y="3747391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recognize</a:t>
              </a:r>
              <a:endParaRPr lang="zh-CN" altLang="en-US" b="1" dirty="0"/>
            </a:p>
          </p:txBody>
        </p:sp>
        <p:sp>
          <p:nvSpPr>
            <p:cNvPr id="13" name="下箭头 12"/>
            <p:cNvSpPr/>
            <p:nvPr/>
          </p:nvSpPr>
          <p:spPr>
            <a:xfrm rot="6575539">
              <a:off x="3072476" y="3953552"/>
              <a:ext cx="525907" cy="946508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2835268" y="3985676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recognize</a:t>
              </a:r>
              <a:endParaRPr lang="zh-CN" altLang="en-US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98469" y="4186366"/>
            <a:ext cx="1950805" cy="2048407"/>
            <a:chOff x="3598469" y="4186366"/>
            <a:chExt cx="1950805" cy="2048407"/>
          </a:xfrm>
        </p:grpSpPr>
        <p:sp>
          <p:nvSpPr>
            <p:cNvPr id="16" name="椭圆 15"/>
            <p:cNvSpPr/>
            <p:nvPr/>
          </p:nvSpPr>
          <p:spPr>
            <a:xfrm>
              <a:off x="3598469" y="4186366"/>
              <a:ext cx="1950805" cy="11919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Transition Diagram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869459" y="5385687"/>
              <a:ext cx="1600196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informal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inaccurate</a:t>
              </a:r>
              <a:r>
                <a:rPr lang="zh-CN" altLang="en-US" dirty="0" smtClean="0"/>
                <a:t>（</a:t>
              </a:r>
              <a:r>
                <a:rPr lang="en-US" altLang="zh-CN" dirty="0" smtClean="0"/>
                <a:t>technique</a:t>
              </a:r>
              <a:r>
                <a:rPr lang="zh-CN" altLang="en-US" dirty="0" smtClean="0"/>
                <a:t>）</a:t>
              </a:r>
              <a:endParaRPr lang="en-US" altLang="zh-CN" dirty="0" smtClean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64932" y="4279965"/>
            <a:ext cx="1305218" cy="696139"/>
            <a:chOff x="5264932" y="4292224"/>
            <a:chExt cx="1305218" cy="696139"/>
          </a:xfrm>
        </p:grpSpPr>
        <p:sp>
          <p:nvSpPr>
            <p:cNvPr id="19" name="右箭头 18"/>
            <p:cNvSpPr/>
            <p:nvPr/>
          </p:nvSpPr>
          <p:spPr>
            <a:xfrm>
              <a:off x="5508180" y="4563820"/>
              <a:ext cx="818722" cy="424543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64932" y="4292224"/>
              <a:ext cx="13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Formalize</a:t>
              </a:r>
              <a:endParaRPr lang="zh-CN" altLang="en-US" b="1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12727" y="4204397"/>
            <a:ext cx="1796144" cy="1717202"/>
            <a:chOff x="6365427" y="4335223"/>
            <a:chExt cx="1796144" cy="1717202"/>
          </a:xfrm>
        </p:grpSpPr>
        <p:sp>
          <p:nvSpPr>
            <p:cNvPr id="22" name="矩形 21"/>
            <p:cNvSpPr/>
            <p:nvPr/>
          </p:nvSpPr>
          <p:spPr>
            <a:xfrm>
              <a:off x="6365427" y="4335223"/>
              <a:ext cx="1747157" cy="8490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70C0"/>
                  </a:solidFill>
                </a:rPr>
                <a:t>Finite Automata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375889" y="5203339"/>
              <a:ext cx="1785682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Formal, accurate</a:t>
              </a:r>
              <a:endParaRPr lang="en-US" altLang="zh-CN" dirty="0"/>
            </a:p>
            <a:p>
              <a:pPr algn="ctr"/>
              <a:r>
                <a:rPr lang="zh-CN" altLang="en-US" dirty="0" smtClean="0"/>
                <a:t>（</a:t>
              </a:r>
              <a:r>
                <a:rPr lang="en-US" altLang="zh-CN" dirty="0" smtClean="0"/>
                <a:t>technique</a:t>
              </a:r>
              <a:r>
                <a:rPr lang="zh-CN" altLang="en-US" dirty="0" smtClean="0"/>
                <a:t>）</a:t>
              </a:r>
              <a:endParaRPr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170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i="1" dirty="0">
                <a:solidFill>
                  <a:srgbClr val="7030A0"/>
                </a:solidFill>
              </a:rPr>
              <a:t>Finite automata </a:t>
            </a:r>
            <a:r>
              <a:rPr lang="en-US" altLang="zh-CN" sz="2000" dirty="0"/>
              <a:t>are recognizers; they simply say "yes" or "no" about </a:t>
            </a:r>
            <a:r>
              <a:rPr lang="en-US" altLang="zh-CN" sz="2000" dirty="0" smtClean="0"/>
              <a:t>each possible </a:t>
            </a:r>
            <a:r>
              <a:rPr lang="en-US" altLang="zh-CN" sz="2000" dirty="0"/>
              <a:t>input </a:t>
            </a:r>
            <a:r>
              <a:rPr lang="en-US" altLang="zh-CN" sz="2000" dirty="0" smtClean="0"/>
              <a:t>string</a:t>
            </a:r>
          </a:p>
          <a:p>
            <a:r>
              <a:rPr lang="en-US" altLang="zh-CN" sz="2000" dirty="0" smtClean="0"/>
              <a:t>Finite automata come in two flavors:</a:t>
            </a:r>
          </a:p>
          <a:p>
            <a:pPr lvl="1"/>
            <a:r>
              <a:rPr lang="en-US" altLang="zh-CN" sz="1700" dirty="0" smtClean="0"/>
              <a:t>(1) </a:t>
            </a:r>
            <a:r>
              <a:rPr lang="en-US" altLang="zh-CN" sz="1700" dirty="0" smtClean="0">
                <a:solidFill>
                  <a:srgbClr val="FF0000"/>
                </a:solidFill>
              </a:rPr>
              <a:t>Deterministic finite automata (</a:t>
            </a:r>
            <a:r>
              <a:rPr lang="en-US" altLang="zh-CN" sz="1700" dirty="0">
                <a:solidFill>
                  <a:srgbClr val="FF0000"/>
                </a:solidFill>
              </a:rPr>
              <a:t>DFA) </a:t>
            </a:r>
            <a:r>
              <a:rPr lang="en-US" altLang="zh-CN" sz="1700" dirty="0"/>
              <a:t>have, for each state, and for</a:t>
            </a:r>
          </a:p>
          <a:p>
            <a:pPr marL="342900" lvl="1" indent="0">
              <a:buNone/>
            </a:pPr>
            <a:r>
              <a:rPr lang="en-US" altLang="zh-CN" sz="1700" dirty="0"/>
              <a:t>each symbol of its input alphabet exactly one edge with that symbol</a:t>
            </a:r>
          </a:p>
          <a:p>
            <a:pPr marL="342900" lvl="1" indent="0">
              <a:buNone/>
            </a:pPr>
            <a:r>
              <a:rPr lang="en-US" altLang="zh-CN" sz="1700" dirty="0"/>
              <a:t>leaving that state</a:t>
            </a:r>
            <a:endParaRPr lang="en-US" altLang="zh-CN" sz="1700" dirty="0" smtClean="0"/>
          </a:p>
          <a:p>
            <a:pPr lvl="1"/>
            <a:r>
              <a:rPr lang="en-US" altLang="zh-CN" sz="1700" dirty="0" smtClean="0"/>
              <a:t>(2) </a:t>
            </a:r>
            <a:r>
              <a:rPr lang="en-US" altLang="zh-CN" sz="1700" dirty="0" smtClean="0">
                <a:solidFill>
                  <a:srgbClr val="FF0000"/>
                </a:solidFill>
              </a:rPr>
              <a:t>Nondeterministic finite automata (</a:t>
            </a:r>
            <a:r>
              <a:rPr lang="en-US" altLang="zh-CN" sz="1700" dirty="0">
                <a:solidFill>
                  <a:srgbClr val="FF0000"/>
                </a:solidFill>
              </a:rPr>
              <a:t>NFA) </a:t>
            </a:r>
            <a:r>
              <a:rPr lang="en-US" altLang="zh-CN" sz="1700" dirty="0"/>
              <a:t>have no restrictions on </a:t>
            </a:r>
            <a:r>
              <a:rPr lang="en-US" altLang="zh-CN" sz="1700" dirty="0" smtClean="0"/>
              <a:t>the labels </a:t>
            </a:r>
            <a:r>
              <a:rPr lang="en-US" altLang="zh-CN" sz="1700" dirty="0"/>
              <a:t>of their edges. A symbol can label several edges out of </a:t>
            </a:r>
            <a:r>
              <a:rPr lang="en-US" altLang="zh-CN" sz="1700" dirty="0" smtClean="0"/>
              <a:t>the same </a:t>
            </a:r>
            <a:r>
              <a:rPr lang="en-US" altLang="zh-CN" sz="1700" dirty="0"/>
              <a:t>state, </a:t>
            </a:r>
            <a:r>
              <a:rPr lang="en-US" altLang="zh-CN" sz="1700" dirty="0" smtClean="0"/>
              <a:t>and </a:t>
            </a:r>
            <a:r>
              <a:rPr lang="en-US" altLang="zh-CN" sz="1700" b="1" dirty="0" smtClean="0">
                <a:sym typeface="Symbol" panose="05050102010706020507" pitchFamily="18" charset="2"/>
              </a:rPr>
              <a:t></a:t>
            </a:r>
            <a:r>
              <a:rPr lang="en-US" altLang="zh-CN" sz="1700" dirty="0" smtClean="0"/>
              <a:t>, </a:t>
            </a:r>
            <a:r>
              <a:rPr lang="en-US" altLang="zh-CN" sz="1700" dirty="0"/>
              <a:t>the empty string, is </a:t>
            </a:r>
            <a:r>
              <a:rPr lang="en-US" altLang="zh-CN" sz="1700" dirty="0" smtClean="0"/>
              <a:t>a </a:t>
            </a:r>
            <a:r>
              <a:rPr lang="en-US" altLang="zh-CN" sz="1700" dirty="0"/>
              <a:t>possible </a:t>
            </a:r>
            <a:r>
              <a:rPr lang="en-US" altLang="zh-CN" sz="1700" dirty="0" smtClean="0"/>
              <a:t>label.</a:t>
            </a:r>
          </a:p>
          <a:p>
            <a:pPr lvl="1"/>
            <a:endParaRPr lang="en-US" altLang="zh-CN" sz="1700" dirty="0"/>
          </a:p>
          <a:p>
            <a:r>
              <a:rPr lang="en-US" altLang="zh-CN" sz="2000" dirty="0"/>
              <a:t>Conclusion: Both deterministic and nondeterministic finite automata are capable of </a:t>
            </a:r>
            <a:r>
              <a:rPr lang="en-US" altLang="zh-CN" sz="2000" dirty="0" smtClean="0"/>
              <a:t>recognizing the </a:t>
            </a:r>
            <a:r>
              <a:rPr lang="en-US" altLang="zh-CN" sz="2000" dirty="0"/>
              <a:t>same </a:t>
            </a:r>
            <a:r>
              <a:rPr lang="en-US" altLang="zh-CN" sz="2000" dirty="0" smtClean="0"/>
              <a:t>languages.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31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>
            <a:noAutofit/>
          </a:bodyPr>
          <a:lstStyle/>
          <a:p>
            <a:r>
              <a:rPr lang="en-US" altLang="zh-CN" sz="2000" b="1" dirty="0" smtClean="0"/>
              <a:t>DFA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M={S,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a set of finite state</a:t>
            </a:r>
          </a:p>
          <a:p>
            <a:pPr marL="457200" indent="-457200">
              <a:buAutoNum type="arabicParenBoth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finite alphabet, where each element is a input symbol.</a:t>
            </a:r>
          </a:p>
          <a:p>
            <a:pPr marL="457200" indent="-457200">
              <a:buAutoNum type="arabicParenBoth"/>
            </a:pP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is a mapping from S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one state in S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l-GR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δ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(s, a)=s’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：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when current state is s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if the input symbol is a , then the transition of the next state is s’</a:t>
            </a: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∊S is a unique start state</a:t>
            </a:r>
            <a:endParaRPr lang="en-US" altLang="zh-CN" sz="2000" dirty="0">
              <a:solidFill>
                <a:srgbClr val="00B050"/>
              </a:solidFill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F⊆S</a:t>
            </a:r>
            <a:r>
              <a:rPr lang="zh-CN" altLang="en-US" sz="2000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is a set of final states</a:t>
            </a:r>
            <a:r>
              <a:rPr lang="zh-CN" altLang="en-US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can be empty </a:t>
            </a:r>
            <a:r>
              <a:rPr lang="zh-CN" altLang="en-US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901418" y="1600200"/>
            <a:ext cx="3686175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en-US" altLang="zh-CN" sz="2000" b="1" dirty="0" smtClean="0"/>
              <a:t>NFA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M={S,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a set of finite state</a:t>
            </a:r>
          </a:p>
          <a:p>
            <a:pPr marL="457200" indent="-457200">
              <a:buAutoNum type="arabicParenBoth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finite alphabet, where each element is a input letter.</a:t>
            </a: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l-GR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is a mapping from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∑*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subset of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l-GR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δ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: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∑*</a:t>
            </a:r>
            <a:r>
              <a:rPr lang="en-US" altLang="zh-CN" sz="2000" i="1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→2</a:t>
            </a:r>
            <a:r>
              <a:rPr lang="en-US" altLang="zh-CN" sz="2000" i="1" baseline="30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 ⊆ S</a:t>
            </a:r>
            <a:r>
              <a:rPr lang="zh-CN" altLang="en-US" sz="2000" dirty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is a non-empty set of start stats</a:t>
            </a: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F⊆S</a:t>
            </a:r>
            <a:r>
              <a:rPr lang="zh-CN" altLang="en-US" sz="2000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is a set of final states (can be empty).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Recognize strings on </a:t>
            </a:r>
            <a:r>
              <a:rPr lang="zh-CN" altLang="en-US" sz="2000" dirty="0">
                <a:latin typeface="Cambria Math"/>
              </a:rPr>
              <a:t>∑</a:t>
            </a:r>
            <a:r>
              <a:rPr lang="en-US" altLang="zh-CN" sz="2000" dirty="0">
                <a:latin typeface="Cambria Math"/>
              </a:rPr>
              <a:t>={a, b</a:t>
            </a:r>
            <a:r>
              <a:rPr lang="en-US" altLang="zh-CN" sz="2000" dirty="0" smtClean="0">
                <a:latin typeface="Cambria Math"/>
              </a:rPr>
              <a:t>} </a:t>
            </a:r>
            <a:r>
              <a:rPr lang="en-US" altLang="zh-CN" sz="2000" dirty="0" smtClean="0"/>
              <a:t>that include two consecutive a or two consecutive b</a:t>
            </a:r>
            <a:endParaRPr lang="zh-CN" altLang="en-US" sz="2000" dirty="0"/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826807" y="2152059"/>
            <a:ext cx="7486650" cy="489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>
                <a:latin typeface="Cambria Math"/>
              </a:rPr>
              <a:t>DFA</a:t>
            </a:r>
            <a:endParaRPr lang="zh-CN" altLang="en-US" dirty="0">
              <a:latin typeface="Cambria Math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61595" y="2073954"/>
            <a:ext cx="3583128" cy="2068057"/>
            <a:chOff x="2661595" y="2073954"/>
            <a:chExt cx="3583128" cy="2068057"/>
          </a:xfrm>
        </p:grpSpPr>
        <p:sp>
          <p:nvSpPr>
            <p:cNvPr id="6" name="椭圆 5"/>
            <p:cNvSpPr/>
            <p:nvPr/>
          </p:nvSpPr>
          <p:spPr>
            <a:xfrm>
              <a:off x="3940666" y="2149928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" name="弧形 6"/>
            <p:cNvSpPr/>
            <p:nvPr/>
          </p:nvSpPr>
          <p:spPr>
            <a:xfrm rot="18233383">
              <a:off x="3480591" y="2430929"/>
              <a:ext cx="1860064" cy="1146113"/>
            </a:xfrm>
            <a:prstGeom prst="arc">
              <a:avLst>
                <a:gd name="adj1" fmla="val 10758434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 rot="2955178">
              <a:off x="4129406" y="2471056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661595" y="2242847"/>
              <a:ext cx="3583128" cy="1899164"/>
              <a:chOff x="2661595" y="2242847"/>
              <a:chExt cx="3583128" cy="189916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661595" y="2906486"/>
                <a:ext cx="522514" cy="5551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40666" y="3586840"/>
                <a:ext cx="522514" cy="5551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12" name="同心圆 11"/>
              <p:cNvSpPr/>
              <p:nvPr/>
            </p:nvSpPr>
            <p:spPr>
              <a:xfrm>
                <a:off x="5110881" y="2873826"/>
                <a:ext cx="620485" cy="555171"/>
              </a:xfrm>
              <a:prstGeom prst="don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>
              <a:xfrm rot="20959810">
                <a:off x="2934176" y="2271202"/>
                <a:ext cx="1145722" cy="879152"/>
              </a:xfrm>
              <a:prstGeom prst="arc">
                <a:avLst>
                  <a:gd name="adj1" fmla="val 10549658"/>
                  <a:gd name="adj2" fmla="val 19869875"/>
                </a:avLst>
              </a:prstGeom>
              <a:ln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/>
              <p:cNvSpPr/>
              <p:nvPr/>
            </p:nvSpPr>
            <p:spPr>
              <a:xfrm rot="13449588">
                <a:off x="2921238" y="2978097"/>
                <a:ext cx="1279071" cy="1146113"/>
              </a:xfrm>
              <a:prstGeom prst="arc">
                <a:avLst>
                  <a:gd name="adj1" fmla="val 11097107"/>
                  <a:gd name="adj2" fmla="val 19520976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 rot="6133254">
                <a:off x="3741459" y="2969474"/>
                <a:ext cx="1144069" cy="605590"/>
              </a:xfrm>
              <a:prstGeom prst="arc">
                <a:avLst>
                  <a:gd name="adj1" fmla="val 10392476"/>
                  <a:gd name="adj2" fmla="val 20518722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弧形 15"/>
              <p:cNvSpPr/>
              <p:nvPr/>
            </p:nvSpPr>
            <p:spPr>
              <a:xfrm rot="8733925">
                <a:off x="4395725" y="3309698"/>
                <a:ext cx="935027" cy="573056"/>
              </a:xfrm>
              <a:prstGeom prst="arc">
                <a:avLst>
                  <a:gd name="adj1" fmla="val 11620110"/>
                  <a:gd name="adj2" fmla="val 21195134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 rot="8733925">
                <a:off x="5610861" y="2666666"/>
                <a:ext cx="362981" cy="573056"/>
              </a:xfrm>
              <a:prstGeom prst="arc">
                <a:avLst>
                  <a:gd name="adj1" fmla="val 2969480"/>
                  <a:gd name="adj2" fmla="val 18590008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20"/>
              <p:cNvSpPr txBox="1"/>
              <p:nvPr/>
            </p:nvSpPr>
            <p:spPr>
              <a:xfrm>
                <a:off x="3092833" y="2242847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19" name="TextBox 21"/>
              <p:cNvSpPr txBox="1"/>
              <p:nvPr/>
            </p:nvSpPr>
            <p:spPr>
              <a:xfrm>
                <a:off x="3127114" y="3679759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0" name="TextBox 22"/>
              <p:cNvSpPr txBox="1"/>
              <p:nvPr/>
            </p:nvSpPr>
            <p:spPr>
              <a:xfrm>
                <a:off x="4572460" y="2999405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3443226" y="2939139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2" name="TextBox 24"/>
              <p:cNvSpPr txBox="1"/>
              <p:nvPr/>
            </p:nvSpPr>
            <p:spPr>
              <a:xfrm>
                <a:off x="5012129" y="2242847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3" name="TextBox 25"/>
              <p:cNvSpPr txBox="1"/>
              <p:nvPr/>
            </p:nvSpPr>
            <p:spPr>
              <a:xfrm>
                <a:off x="5044787" y="367787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4" name="弧形 23"/>
              <p:cNvSpPr/>
              <p:nvPr/>
            </p:nvSpPr>
            <p:spPr>
              <a:xfrm rot="2955178">
                <a:off x="5439937" y="3283947"/>
                <a:ext cx="520136" cy="422693"/>
              </a:xfrm>
              <a:prstGeom prst="arc">
                <a:avLst>
                  <a:gd name="adj1" fmla="val 13813867"/>
                  <a:gd name="adj2" fmla="val 8441562"/>
                </a:avLst>
              </a:prstGeom>
              <a:ln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9"/>
              <p:cNvSpPr txBox="1"/>
              <p:nvPr/>
            </p:nvSpPr>
            <p:spPr>
              <a:xfrm>
                <a:off x="5928611" y="269304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6" name="TextBox 30"/>
              <p:cNvSpPr txBox="1"/>
              <p:nvPr/>
            </p:nvSpPr>
            <p:spPr>
              <a:xfrm>
                <a:off x="5871817" y="3445324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</p:grpSp>
      </p:grpSp>
      <p:cxnSp>
        <p:nvCxnSpPr>
          <p:cNvPr id="27" name="直接箭头连接符 26"/>
          <p:cNvCxnSpPr>
            <a:endCxn id="10" idx="2"/>
          </p:cNvCxnSpPr>
          <p:nvPr/>
        </p:nvCxnSpPr>
        <p:spPr>
          <a:xfrm>
            <a:off x="2122714" y="3184071"/>
            <a:ext cx="538881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4"/>
          <p:cNvSpPr txBox="1"/>
          <p:nvPr/>
        </p:nvSpPr>
        <p:spPr>
          <a:xfrm>
            <a:off x="2032368" y="281931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582936" y="467003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弧形 29"/>
          <p:cNvSpPr/>
          <p:nvPr/>
        </p:nvSpPr>
        <p:spPr>
          <a:xfrm rot="2955178">
            <a:off x="4771676" y="4991161"/>
            <a:ext cx="1406978" cy="805541"/>
          </a:xfrm>
          <a:prstGeom prst="arc">
            <a:avLst>
              <a:gd name="adj1" fmla="val 11014732"/>
              <a:gd name="adj2" fmla="val 1887463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03865" y="542659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4582936" y="61069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3" name="弧形 32"/>
          <p:cNvSpPr/>
          <p:nvPr/>
        </p:nvSpPr>
        <p:spPr>
          <a:xfrm rot="20959810">
            <a:off x="3576446" y="4791307"/>
            <a:ext cx="1145722" cy="879152"/>
          </a:xfrm>
          <a:prstGeom prst="arc">
            <a:avLst>
              <a:gd name="adj1" fmla="val 10549658"/>
              <a:gd name="adj2" fmla="val 1986987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13449588">
            <a:off x="3563508" y="5498202"/>
            <a:ext cx="1279071" cy="1146113"/>
          </a:xfrm>
          <a:prstGeom prst="arc">
            <a:avLst>
              <a:gd name="adj1" fmla="val 11097107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34"/>
          <p:cNvSpPr/>
          <p:nvPr/>
        </p:nvSpPr>
        <p:spPr>
          <a:xfrm rot="8733925">
            <a:off x="5037995" y="5829803"/>
            <a:ext cx="935027" cy="573056"/>
          </a:xfrm>
          <a:prstGeom prst="arc">
            <a:avLst>
              <a:gd name="adj1" fmla="val 11620110"/>
              <a:gd name="adj2" fmla="val 21195134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/>
          <p:cNvSpPr/>
          <p:nvPr/>
        </p:nvSpPr>
        <p:spPr>
          <a:xfrm rot="8733925">
            <a:off x="7164205" y="5172717"/>
            <a:ext cx="362981" cy="573056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90"/>
          <p:cNvSpPr txBox="1"/>
          <p:nvPr/>
        </p:nvSpPr>
        <p:spPr>
          <a:xfrm>
            <a:off x="3735103" y="476295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8" name="TextBox 91"/>
          <p:cNvSpPr txBox="1"/>
          <p:nvPr/>
        </p:nvSpPr>
        <p:spPr>
          <a:xfrm>
            <a:off x="3769384" y="6199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9" name="TextBox 94"/>
          <p:cNvSpPr txBox="1"/>
          <p:nvPr/>
        </p:nvSpPr>
        <p:spPr>
          <a:xfrm>
            <a:off x="5654399" y="476295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0" name="TextBox 95"/>
          <p:cNvSpPr txBox="1"/>
          <p:nvPr/>
        </p:nvSpPr>
        <p:spPr>
          <a:xfrm>
            <a:off x="5687057" y="619797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1" name="弧形 40"/>
          <p:cNvSpPr/>
          <p:nvPr/>
        </p:nvSpPr>
        <p:spPr>
          <a:xfrm rot="2955178">
            <a:off x="7005104" y="5843708"/>
            <a:ext cx="520136" cy="422693"/>
          </a:xfrm>
          <a:prstGeom prst="arc">
            <a:avLst>
              <a:gd name="adj1" fmla="val 13813867"/>
              <a:gd name="adj2" fmla="val 8441562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98"/>
          <p:cNvSpPr txBox="1"/>
          <p:nvPr/>
        </p:nvSpPr>
        <p:spPr>
          <a:xfrm>
            <a:off x="7436984" y="507292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3" name="TextBox 99"/>
          <p:cNvSpPr txBox="1"/>
          <p:nvPr/>
        </p:nvSpPr>
        <p:spPr>
          <a:xfrm>
            <a:off x="7436984" y="58193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5649172" y="539393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2220702" y="54534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6" name="同心圆 45"/>
          <p:cNvSpPr/>
          <p:nvPr/>
        </p:nvSpPr>
        <p:spPr>
          <a:xfrm>
            <a:off x="6672143" y="5393931"/>
            <a:ext cx="620485" cy="55517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弧形 46"/>
          <p:cNvSpPr/>
          <p:nvPr/>
        </p:nvSpPr>
        <p:spPr>
          <a:xfrm rot="5702527">
            <a:off x="2301805" y="5121660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5400000">
            <a:off x="2214554" y="5953569"/>
            <a:ext cx="450237" cy="422693"/>
          </a:xfrm>
          <a:prstGeom prst="arc">
            <a:avLst>
              <a:gd name="adj1" fmla="val 13813867"/>
              <a:gd name="adj2" fmla="val 8441562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106"/>
          <p:cNvSpPr txBox="1"/>
          <p:nvPr/>
        </p:nvSpPr>
        <p:spPr>
          <a:xfrm>
            <a:off x="2308490" y="48650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0" name="TextBox 107"/>
          <p:cNvSpPr txBox="1"/>
          <p:nvPr/>
        </p:nvSpPr>
        <p:spPr>
          <a:xfrm>
            <a:off x="2308395" y="631766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endCxn id="31" idx="2"/>
          </p:cNvCxnSpPr>
          <p:nvPr/>
        </p:nvCxnSpPr>
        <p:spPr>
          <a:xfrm flipV="1">
            <a:off x="2764984" y="5704177"/>
            <a:ext cx="538881" cy="43210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6168288" y="5660966"/>
            <a:ext cx="538881" cy="43210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12"/>
          <p:cNvSpPr txBox="1"/>
          <p:nvPr/>
        </p:nvSpPr>
        <p:spPr>
          <a:xfrm>
            <a:off x="2854600" y="533439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latin typeface="Cambria Math"/>
                <a:ea typeface="Cambria Math"/>
              </a:rPr>
              <a:t>ε</a:t>
            </a:r>
            <a:endParaRPr lang="zh-CN" altLang="en-US" dirty="0"/>
          </a:p>
        </p:txBody>
      </p:sp>
      <p:sp>
        <p:nvSpPr>
          <p:cNvPr id="54" name="TextBox 113"/>
          <p:cNvSpPr txBox="1"/>
          <p:nvPr/>
        </p:nvSpPr>
        <p:spPr>
          <a:xfrm>
            <a:off x="6270720" y="53780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latin typeface="Cambria Math"/>
                <a:ea typeface="Cambria Math"/>
              </a:rPr>
              <a:t>ε</a:t>
            </a:r>
            <a:endParaRPr lang="zh-CN" altLang="en-US" dirty="0"/>
          </a:p>
        </p:txBody>
      </p:sp>
      <p:sp>
        <p:nvSpPr>
          <p:cNvPr id="55" name="TextBox 114"/>
          <p:cNvSpPr txBox="1"/>
          <p:nvPr/>
        </p:nvSpPr>
        <p:spPr>
          <a:xfrm>
            <a:off x="1449637" y="53939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start</a:t>
            </a:r>
            <a:endParaRPr lang="zh-CN" altLang="en-US" dirty="0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681821" y="5752829"/>
            <a:ext cx="538881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内容占位符 5"/>
          <p:cNvSpPr txBox="1">
            <a:spLocks/>
          </p:cNvSpPr>
          <p:nvPr/>
        </p:nvSpPr>
        <p:spPr>
          <a:xfrm>
            <a:off x="826807" y="4202985"/>
            <a:ext cx="7486650" cy="489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>
                <a:latin typeface="Cambria Math"/>
              </a:rPr>
              <a:t>N</a:t>
            </a:r>
            <a:r>
              <a:rPr lang="en-US" altLang="zh-CN" dirty="0" smtClean="0">
                <a:latin typeface="Cambria Math"/>
              </a:rPr>
              <a:t>FA</a:t>
            </a:r>
            <a:endParaRPr lang="zh-CN" altLang="en-US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601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Simulation of DFA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1047466"/>
          </a:xfrm>
        </p:spPr>
        <p:txBody>
          <a:bodyPr/>
          <a:lstStyle/>
          <a:p>
            <a:r>
              <a:rPr lang="en-US" altLang="zh-CN" dirty="0" smtClean="0"/>
              <a:t>Input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String x with </a:t>
            </a:r>
            <a:r>
              <a:rPr lang="en-US" altLang="zh-CN" b="1" dirty="0" err="1" smtClean="0"/>
              <a:t>eof</a:t>
            </a:r>
            <a:r>
              <a:rPr lang="en-US" altLang="zh-CN" dirty="0" smtClean="0"/>
              <a:t> in the end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DFA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zh-CN" altLang="en-US" dirty="0"/>
              <a:t> </a:t>
            </a:r>
            <a:r>
              <a:rPr lang="en-US" altLang="zh-CN" dirty="0" smtClean="0"/>
              <a:t>is the initial 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 is a set of final state, and transition function </a:t>
            </a:r>
            <a:r>
              <a:rPr lang="en-US" altLang="zh-CN" i="1" dirty="0" smtClean="0"/>
              <a:t>move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Output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yes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if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is accepted, otherwise</a:t>
            </a:r>
            <a:r>
              <a:rPr lang="zh-CN" altLang="en-US" dirty="0" smtClean="0"/>
              <a:t>， “</a:t>
            </a:r>
            <a:r>
              <a:rPr lang="en-US" altLang="zh-CN" dirty="0" smtClean="0"/>
              <a:t>no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94" y="2647666"/>
            <a:ext cx="4404673" cy="31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 Convert NFA to DFA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subset construction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 smtClean="0"/>
              <a:t>Some Changes to NFA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Add a unique initial stat X and a unique final state 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/>
              <a:t>Create </a:t>
            </a:r>
            <a:r>
              <a:rPr lang="el-GR" altLang="zh-CN" sz="1800" dirty="0" smtClean="0">
                <a:latin typeface="Cambria Math"/>
                <a:ea typeface="Cambria Math"/>
              </a:rPr>
              <a:t>ε</a:t>
            </a:r>
            <a:r>
              <a:rPr lang="en-US" altLang="zh-CN" sz="1800" dirty="0" smtClean="0">
                <a:latin typeface="Cambria Math"/>
                <a:ea typeface="Cambria Math"/>
              </a:rPr>
              <a:t> edge from X to each state in </a:t>
            </a:r>
            <a:r>
              <a:rPr lang="en-US" altLang="zh-CN" sz="1800" dirty="0" smtClean="0"/>
              <a:t>S</a:t>
            </a:r>
            <a:r>
              <a:rPr lang="en-US" altLang="zh-CN" sz="1800" baseline="-25000" dirty="0" smtClean="0"/>
              <a:t>0,</a:t>
            </a:r>
            <a:r>
              <a:rPr lang="en-US" altLang="zh-CN" sz="1800" dirty="0" smtClean="0"/>
              <a:t> Create </a:t>
            </a:r>
            <a:r>
              <a:rPr lang="el-GR" altLang="zh-CN" sz="1800" dirty="0">
                <a:latin typeface="Cambria Math"/>
                <a:ea typeface="Cambria Math"/>
              </a:rPr>
              <a:t>ε</a:t>
            </a:r>
            <a:r>
              <a:rPr lang="en-US" altLang="zh-CN" sz="1800" dirty="0">
                <a:latin typeface="Cambria Math"/>
                <a:ea typeface="Cambria Math"/>
              </a:rPr>
              <a:t> </a:t>
            </a:r>
            <a:r>
              <a:rPr lang="en-US" altLang="zh-CN" sz="1800" dirty="0" smtClean="0">
                <a:latin typeface="Cambria Math"/>
                <a:ea typeface="Cambria Math"/>
              </a:rPr>
              <a:t>edge from each state in F to Y, states in </a:t>
            </a:r>
            <a:r>
              <a:rPr lang="en-US" altLang="zh-CN" sz="1800" dirty="0" smtClean="0"/>
              <a:t>S</a:t>
            </a:r>
            <a:r>
              <a:rPr lang="en-US" altLang="zh-CN" sz="1800" baseline="-25000" dirty="0" smtClean="0"/>
              <a:t>0</a:t>
            </a:r>
            <a:r>
              <a:rPr lang="en-US" altLang="zh-CN" sz="1800" dirty="0" smtClean="0"/>
              <a:t> and F become normal states.</a:t>
            </a:r>
            <a:endParaRPr lang="en-US" altLang="zh-CN" sz="1800" baseline="-25000" dirty="0" smtClean="0"/>
          </a:p>
        </p:txBody>
      </p:sp>
      <p:grpSp>
        <p:nvGrpSpPr>
          <p:cNvPr id="42" name="组合 41"/>
          <p:cNvGrpSpPr/>
          <p:nvPr/>
        </p:nvGrpSpPr>
        <p:grpSpPr>
          <a:xfrm>
            <a:off x="447451" y="3080782"/>
            <a:ext cx="8139921" cy="2016959"/>
            <a:chOff x="186187" y="2884834"/>
            <a:chExt cx="8139921" cy="2016959"/>
          </a:xfrm>
        </p:grpSpPr>
        <p:sp>
          <p:nvSpPr>
            <p:cNvPr id="4" name="椭圆 3"/>
            <p:cNvSpPr/>
            <p:nvPr/>
          </p:nvSpPr>
          <p:spPr>
            <a:xfrm>
              <a:off x="4342787" y="28848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弧形 4"/>
            <p:cNvSpPr/>
            <p:nvPr/>
          </p:nvSpPr>
          <p:spPr>
            <a:xfrm rot="2955178">
              <a:off x="4531527" y="3205962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63716" y="364139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42787" y="4321746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4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弧形 7"/>
            <p:cNvSpPr/>
            <p:nvPr/>
          </p:nvSpPr>
          <p:spPr>
            <a:xfrm rot="20959810">
              <a:off x="3336297" y="3006108"/>
              <a:ext cx="1145722" cy="879152"/>
            </a:xfrm>
            <a:prstGeom prst="arc">
              <a:avLst>
                <a:gd name="adj1" fmla="val 10549658"/>
                <a:gd name="adj2" fmla="val 1986987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13449588">
              <a:off x="3323359" y="3713003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8733925">
              <a:off x="4797846" y="4044604"/>
              <a:ext cx="935027" cy="573056"/>
            </a:xfrm>
            <a:prstGeom prst="arc">
              <a:avLst>
                <a:gd name="adj1" fmla="val 11620110"/>
                <a:gd name="adj2" fmla="val 21195134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8733925">
              <a:off x="6924056" y="3387518"/>
              <a:ext cx="362981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94954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9235" y="44146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14250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6908" y="441277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2955178">
              <a:off x="6764955" y="4058509"/>
              <a:ext cx="520136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6835" y="32877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6835" y="403416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409023" y="36087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80553" y="3668277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5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7705623" y="3674046"/>
              <a:ext cx="620485" cy="55517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514843"/>
                  </a:solidFill>
                </a:rPr>
                <a:t>Y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702527">
              <a:off x="2061656" y="3336461"/>
              <a:ext cx="329482" cy="429727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5400000">
              <a:off x="1974405" y="4168370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8341" y="30798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8246" y="453246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>
              <a:endCxn id="6" idx="2"/>
            </p:cNvCxnSpPr>
            <p:nvPr/>
          </p:nvCxnSpPr>
          <p:spPr>
            <a:xfrm flipV="1">
              <a:off x="2524835" y="3918978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38" idx="2"/>
            </p:cNvCxnSpPr>
            <p:nvPr/>
          </p:nvCxnSpPr>
          <p:spPr>
            <a:xfrm flipV="1">
              <a:off x="5928139" y="3902766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14451" y="35491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30571" y="35928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187" y="359825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290465" y="3967590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910974" y="3636235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X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468889" y="3924417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558505" y="355463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532579" y="3625180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6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V="1">
              <a:off x="7060279" y="397352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374988" y="36636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2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9307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/>
              <a:t>Some Changes to NFA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For edges with composed labels, we apply three conversions as follows.</a:t>
            </a:r>
            <a:endParaRPr lang="en-US" altLang="zh-CN" sz="1800" dirty="0" smtClean="0"/>
          </a:p>
        </p:txBody>
      </p:sp>
      <p:sp>
        <p:nvSpPr>
          <p:cNvPr id="6" name="椭圆 5"/>
          <p:cNvSpPr/>
          <p:nvPr/>
        </p:nvSpPr>
        <p:spPr>
          <a:xfrm>
            <a:off x="2524859" y="275962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984469" y="27596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441696" y="275385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29" name="直接箭头连接符 28"/>
          <p:cNvCxnSpPr>
            <a:endCxn id="6" idx="2"/>
          </p:cNvCxnSpPr>
          <p:nvPr/>
        </p:nvCxnSpPr>
        <p:spPr>
          <a:xfrm flipV="1">
            <a:off x="1985978" y="3037208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8" idx="2"/>
          </p:cNvCxnSpPr>
          <p:nvPr/>
        </p:nvCxnSpPr>
        <p:spPr>
          <a:xfrm flipV="1">
            <a:off x="5503585" y="3053658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75594" y="263476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6017" y="274374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108025" y="277607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6635725" y="3075426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201459" y="278151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88318" y="471402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184063" y="529605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100900" y="529028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7" name="弧形 76"/>
          <p:cNvSpPr/>
          <p:nvPr/>
        </p:nvSpPr>
        <p:spPr>
          <a:xfrm rot="5702527">
            <a:off x="6182003" y="4958471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88688" y="47018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81" name="直接箭头连接符 80"/>
          <p:cNvCxnSpPr>
            <a:endCxn id="69" idx="2"/>
          </p:cNvCxnSpPr>
          <p:nvPr/>
        </p:nvCxnSpPr>
        <p:spPr>
          <a:xfrm flipV="1">
            <a:off x="6645182" y="557364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34798" y="517120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031321" y="52582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86" name="直接箭头连接符 85"/>
          <p:cNvCxnSpPr>
            <a:endCxn id="76" idx="2"/>
          </p:cNvCxnSpPr>
          <p:nvPr/>
        </p:nvCxnSpPr>
        <p:spPr>
          <a:xfrm flipV="1">
            <a:off x="5589236" y="5567873"/>
            <a:ext cx="511664" cy="21764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678852" y="517664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781775" y="2700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563705" y="39235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447884" y="39177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008495" y="42011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032795" y="37986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A|B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226307" y="392882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083503" y="3899608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3" name="弧形 102"/>
          <p:cNvSpPr/>
          <p:nvPr/>
        </p:nvSpPr>
        <p:spPr>
          <a:xfrm>
            <a:off x="5284744" y="3706400"/>
            <a:ext cx="2291631" cy="805541"/>
          </a:xfrm>
          <a:prstGeom prst="arc">
            <a:avLst>
              <a:gd name="adj1" fmla="val 11381042"/>
              <a:gd name="adj2" fmla="val 2098719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04" name="弧形 103"/>
          <p:cNvSpPr/>
          <p:nvPr/>
        </p:nvSpPr>
        <p:spPr>
          <a:xfrm rot="10800000">
            <a:off x="5344760" y="3858800"/>
            <a:ext cx="2291631" cy="805541"/>
          </a:xfrm>
          <a:prstGeom prst="arc">
            <a:avLst>
              <a:gd name="adj1" fmla="val 11669908"/>
              <a:gd name="adj2" fmla="val 20987195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01603" y="364172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01603" y="43272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569144" y="5316949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453323" y="5311180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2013463" y="562822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090950" y="5334129"/>
            <a:ext cx="41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A*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11" name="右箭头 110"/>
          <p:cNvSpPr/>
          <p:nvPr/>
        </p:nvSpPr>
        <p:spPr>
          <a:xfrm>
            <a:off x="3673928" y="3885511"/>
            <a:ext cx="963386" cy="7788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8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Auxiliary Functions</a:t>
            </a:r>
          </a:p>
          <a:p>
            <a:r>
              <a:rPr lang="en-US" altLang="zh-CN" dirty="0" smtClean="0">
                <a:latin typeface="Cambria Math"/>
                <a:ea typeface="Cambria Math"/>
              </a:rPr>
              <a:t>For a state set </a:t>
            </a:r>
            <a:r>
              <a:rPr lang="en-US" altLang="zh-CN" i="1" dirty="0" smtClean="0">
                <a:latin typeface="Cambria Math"/>
                <a:ea typeface="Cambria Math"/>
              </a:rPr>
              <a:t>I</a:t>
            </a:r>
            <a:r>
              <a:rPr lang="en-US" altLang="zh-CN" dirty="0" smtClean="0">
                <a:latin typeface="Cambria Math"/>
                <a:ea typeface="Cambria Math"/>
              </a:rPr>
              <a:t>, </a:t>
            </a:r>
            <a:r>
              <a:rPr lang="el-GR" altLang="zh-CN" i="1" dirty="0" smtClean="0">
                <a:latin typeface="Cambria Math"/>
                <a:ea typeface="Cambria Math"/>
              </a:rPr>
              <a:t>ε</a:t>
            </a:r>
            <a:r>
              <a:rPr lang="en-US" altLang="zh-CN" i="1" dirty="0" smtClean="0">
                <a:latin typeface="Cambria Math"/>
                <a:ea typeface="Cambria Math"/>
              </a:rPr>
              <a:t>_CLOSURE(I</a:t>
            </a:r>
            <a:r>
              <a:rPr lang="en-US" altLang="zh-CN" i="1" dirty="0" smtClean="0">
                <a:latin typeface="Cambria Math"/>
                <a:ea typeface="Cambria Math"/>
              </a:rPr>
              <a:t>) </a:t>
            </a:r>
            <a:r>
              <a:rPr lang="en-US" altLang="zh-CN" dirty="0" smtClean="0">
                <a:latin typeface="Cambria Math"/>
                <a:ea typeface="Cambria Math"/>
              </a:rPr>
              <a:t>is defined as</a:t>
            </a:r>
            <a:r>
              <a:rPr lang="zh-CN" altLang="en-US" dirty="0" smtClean="0">
                <a:latin typeface="Cambria Math"/>
                <a:ea typeface="Cambria Math"/>
              </a:rPr>
              <a:t>：</a:t>
            </a:r>
            <a:endParaRPr lang="en-US" altLang="zh-CN" dirty="0" smtClean="0">
              <a:latin typeface="Cambria Math"/>
              <a:ea typeface="Cambria Math"/>
            </a:endParaRPr>
          </a:p>
          <a:p>
            <a:pPr lvl="1"/>
            <a:r>
              <a:rPr lang="zh-CN" altLang="en-US" sz="2000" dirty="0" smtClean="0">
                <a:latin typeface="Cambria Math"/>
              </a:rPr>
              <a:t>（</a:t>
            </a:r>
            <a:r>
              <a:rPr lang="en-US" altLang="zh-CN" sz="2000" dirty="0" smtClean="0">
                <a:latin typeface="Cambria Math"/>
              </a:rPr>
              <a:t>1</a:t>
            </a:r>
            <a:r>
              <a:rPr lang="zh-CN" altLang="en-US" sz="2000" dirty="0" smtClean="0">
                <a:latin typeface="Cambria Math"/>
              </a:rPr>
              <a:t>）</a:t>
            </a:r>
            <a:r>
              <a:rPr lang="en-US" altLang="zh-CN" sz="2000" dirty="0" smtClean="0">
                <a:latin typeface="Cambria Math"/>
                <a:ea typeface="Cambria Math"/>
              </a:rPr>
              <a:t>a state </a:t>
            </a:r>
            <a:r>
              <a:rPr lang="en-US" altLang="zh-CN" sz="2000" i="1" dirty="0" smtClean="0">
                <a:latin typeface="Cambria Math"/>
                <a:ea typeface="Cambria Math"/>
              </a:rPr>
              <a:t>q</a:t>
            </a:r>
            <a:r>
              <a:rPr lang="en-US" altLang="zh-CN" sz="2000" i="1" dirty="0" smtClean="0">
                <a:latin typeface="Cambria Math"/>
                <a:ea typeface="Cambria Math"/>
              </a:rPr>
              <a:t>∊</a:t>
            </a:r>
            <a:r>
              <a:rPr lang="el-GR" altLang="zh-CN" sz="2000" i="1" dirty="0">
                <a:latin typeface="Cambria Math"/>
                <a:ea typeface="Cambria Math"/>
              </a:rPr>
              <a:t> ε</a:t>
            </a:r>
            <a:r>
              <a:rPr lang="en-US" altLang="zh-CN" sz="2000" i="1" dirty="0">
                <a:latin typeface="Cambria Math"/>
                <a:ea typeface="Cambria Math"/>
              </a:rPr>
              <a:t>_CLOSURE(I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 </a:t>
            </a:r>
            <a:r>
              <a:rPr lang="en-US" altLang="zh-CN" sz="2000" i="1" dirty="0" err="1" smtClean="0">
                <a:latin typeface="Cambria Math"/>
              </a:rPr>
              <a:t>q</a:t>
            </a:r>
            <a:r>
              <a:rPr lang="en-US" altLang="zh-CN" sz="2000" i="1" dirty="0" err="1">
                <a:latin typeface="Cambria Math"/>
                <a:ea typeface="Cambria Math"/>
              </a:rPr>
              <a:t>∊I</a:t>
            </a:r>
            <a:endParaRPr lang="en-US" altLang="zh-CN" sz="2000" i="1" dirty="0" smtClean="0">
              <a:latin typeface="Cambria Math"/>
              <a:ea typeface="Cambria Math"/>
            </a:endParaRPr>
          </a:p>
          <a:p>
            <a:pPr lvl="1"/>
            <a:r>
              <a:rPr lang="zh-CN" altLang="en-US" sz="2000" dirty="0" smtClean="0">
                <a:latin typeface="Cambria Math"/>
              </a:rPr>
              <a:t>（</a:t>
            </a:r>
            <a:r>
              <a:rPr lang="en-US" altLang="zh-CN" sz="2000" dirty="0" smtClean="0">
                <a:latin typeface="Cambria Math"/>
              </a:rPr>
              <a:t>2</a:t>
            </a:r>
            <a:r>
              <a:rPr lang="zh-CN" altLang="en-US" sz="2000" dirty="0" smtClean="0">
                <a:latin typeface="Cambria Math"/>
              </a:rPr>
              <a:t>）</a:t>
            </a:r>
            <a:r>
              <a:rPr lang="en-US" altLang="zh-CN" sz="2000" dirty="0">
                <a:latin typeface="Cambria Math"/>
              </a:rPr>
              <a:t> </a:t>
            </a:r>
            <a:r>
              <a:rPr lang="en-US" altLang="zh-CN" sz="2000" dirty="0" smtClean="0">
                <a:latin typeface="Cambria Math"/>
              </a:rPr>
              <a:t>a state</a:t>
            </a:r>
            <a:r>
              <a:rPr lang="en-US" altLang="zh-CN" sz="2000" dirty="0" smtClean="0">
                <a:latin typeface="Cambria Math"/>
                <a:ea typeface="Cambria Math"/>
              </a:rPr>
              <a:t> </a:t>
            </a:r>
            <a:r>
              <a:rPr lang="en-US" altLang="zh-CN" sz="2000" i="1" dirty="0" smtClean="0">
                <a:latin typeface="Cambria Math"/>
                <a:ea typeface="Cambria Math"/>
              </a:rPr>
              <a:t>r</a:t>
            </a:r>
            <a:r>
              <a:rPr lang="en-US" altLang="zh-CN" sz="2000" i="1" dirty="0" smtClean="0">
                <a:latin typeface="Cambria Math"/>
                <a:ea typeface="Cambria Math"/>
              </a:rPr>
              <a:t>∊</a:t>
            </a:r>
            <a:r>
              <a:rPr lang="el-GR" altLang="zh-CN" sz="2000" i="1" dirty="0" smtClean="0">
                <a:latin typeface="Cambria Math"/>
                <a:ea typeface="Cambria Math"/>
              </a:rPr>
              <a:t> </a:t>
            </a:r>
            <a:r>
              <a:rPr lang="el-GR" altLang="zh-CN" sz="2000" i="1" dirty="0">
                <a:latin typeface="Cambria Math"/>
                <a:ea typeface="Cambria Math"/>
              </a:rPr>
              <a:t>ε</a:t>
            </a:r>
            <a:r>
              <a:rPr lang="en-US" altLang="zh-CN" sz="2000" i="1" dirty="0">
                <a:latin typeface="Cambria Math"/>
                <a:ea typeface="Cambria Math"/>
              </a:rPr>
              <a:t>_CLOSURE(I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 </a:t>
            </a:r>
            <a:r>
              <a:rPr lang="en-US" altLang="zh-CN" sz="2000" dirty="0" smtClean="0">
                <a:latin typeface="Cambria Math"/>
              </a:rPr>
              <a:t> </a:t>
            </a:r>
            <a:r>
              <a:rPr lang="en-US" altLang="zh-CN" sz="2000" i="1" dirty="0" smtClean="0">
                <a:latin typeface="Cambria Math"/>
              </a:rPr>
              <a:t>r</a:t>
            </a:r>
            <a:r>
              <a:rPr lang="en-US" altLang="zh-CN" sz="2000" dirty="0" smtClean="0">
                <a:latin typeface="Cambria Math"/>
              </a:rPr>
              <a:t> is a state reachable from some state </a:t>
            </a:r>
            <a:r>
              <a:rPr lang="en-US" altLang="zh-CN" sz="2000" i="1" dirty="0" smtClean="0">
                <a:latin typeface="Cambria Math"/>
              </a:rPr>
              <a:t>q</a:t>
            </a:r>
            <a:r>
              <a:rPr lang="en-US" altLang="zh-CN" sz="2000" dirty="0">
                <a:latin typeface="Cambria Math"/>
                <a:ea typeface="Cambria Math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</a:rPr>
              <a:t>in </a:t>
            </a:r>
            <a:r>
              <a:rPr lang="en-US" altLang="zh-CN" sz="2000" i="1" dirty="0" smtClean="0">
                <a:latin typeface="Cambria Math"/>
                <a:ea typeface="Cambria Math"/>
              </a:rPr>
              <a:t>I</a:t>
            </a:r>
            <a:r>
              <a:rPr lang="en-US" altLang="zh-CN" sz="2000" dirty="0" smtClean="0">
                <a:latin typeface="Cambria Math"/>
                <a:ea typeface="Cambria Math"/>
              </a:rPr>
              <a:t> on </a:t>
            </a:r>
            <a:r>
              <a:rPr lang="zh-CN" altLang="en-US" sz="2000" dirty="0" smtClean="0">
                <a:latin typeface="Cambria Math"/>
                <a:ea typeface="Cambria Math"/>
              </a:rPr>
              <a:t>，</a:t>
            </a:r>
            <a:r>
              <a:rPr lang="el-GR" altLang="zh-CN" sz="2000" dirty="0" smtClean="0">
                <a:latin typeface="Cambria Math"/>
                <a:ea typeface="Cambria Math"/>
              </a:rPr>
              <a:t>ε</a:t>
            </a:r>
            <a:r>
              <a:rPr lang="en-US" altLang="zh-CN" sz="2000" dirty="0" smtClean="0">
                <a:latin typeface="Cambria Math"/>
                <a:ea typeface="Cambria Math"/>
              </a:rPr>
              <a:t>-transition alone. (i.e., one or more </a:t>
            </a:r>
            <a:r>
              <a:rPr lang="el-GR" altLang="zh-CN" sz="2000" dirty="0" smtClean="0">
                <a:latin typeface="Cambria Math"/>
                <a:ea typeface="Cambria Math"/>
              </a:rPr>
              <a:t>ε</a:t>
            </a:r>
            <a:r>
              <a:rPr lang="en-US" altLang="zh-CN" sz="2000" dirty="0" smtClean="0">
                <a:latin typeface="Cambria Math"/>
                <a:ea typeface="Cambria Math"/>
              </a:rPr>
              <a:t>-edge)</a:t>
            </a:r>
            <a:endParaRPr lang="en-US" altLang="zh-CN" sz="2000" dirty="0">
              <a:latin typeface="Cambria Math"/>
              <a:ea typeface="Cambria Math"/>
            </a:endParaRPr>
          </a:p>
          <a:p>
            <a:r>
              <a:rPr lang="en-US" altLang="zh-CN" dirty="0" smtClean="0">
                <a:latin typeface="Cambria Math"/>
                <a:ea typeface="Cambria Math"/>
              </a:rPr>
              <a:t>a-transition set of the state set</a:t>
            </a:r>
            <a:r>
              <a:rPr lang="en-US" altLang="zh-CN" i="1" dirty="0" smtClean="0">
                <a:latin typeface="Cambria Math"/>
                <a:ea typeface="Cambria Math"/>
              </a:rPr>
              <a:t> I</a:t>
            </a:r>
            <a:r>
              <a:rPr lang="en-US" altLang="zh-CN" dirty="0" smtClean="0">
                <a:latin typeface="Cambria Math"/>
                <a:ea typeface="Cambria Math"/>
              </a:rPr>
              <a:t>, notated as </a:t>
            </a:r>
            <a:r>
              <a:rPr lang="en-US" altLang="zh-CN" i="1" dirty="0" smtClean="0">
                <a:latin typeface="Cambria Math"/>
                <a:ea typeface="Cambria Math"/>
              </a:rPr>
              <a:t>move(I</a:t>
            </a:r>
            <a:r>
              <a:rPr lang="en-US" altLang="zh-CN" i="1" dirty="0" smtClean="0">
                <a:latin typeface="Cambria Math"/>
                <a:ea typeface="Cambria Math"/>
              </a:rPr>
              <a:t>, a</a:t>
            </a:r>
            <a:r>
              <a:rPr lang="en-US" altLang="zh-CN" i="1" dirty="0" smtClean="0">
                <a:latin typeface="Cambria Math"/>
                <a:ea typeface="Cambria Math"/>
              </a:rPr>
              <a:t>)</a:t>
            </a:r>
            <a:r>
              <a:rPr lang="en-US" altLang="zh-CN" dirty="0" smtClean="0">
                <a:latin typeface="Cambria Math"/>
                <a:ea typeface="Cambria Math"/>
              </a:rPr>
              <a:t>, is defined as:</a:t>
            </a:r>
            <a:endParaRPr lang="en-US" altLang="zh-CN" dirty="0" smtClean="0">
              <a:latin typeface="Cambria Math"/>
              <a:ea typeface="Cambria Math"/>
            </a:endParaRPr>
          </a:p>
          <a:p>
            <a:pPr lvl="1"/>
            <a:r>
              <a:rPr lang="en-US" altLang="zh-CN" sz="2000" dirty="0" smtClean="0">
                <a:latin typeface="Cambria Math"/>
              </a:rPr>
              <a:t>For any state </a:t>
            </a:r>
            <a:r>
              <a:rPr lang="en-US" altLang="zh-CN" sz="2000" i="1" dirty="0" err="1" smtClean="0">
                <a:latin typeface="Cambria Math"/>
              </a:rPr>
              <a:t>q</a:t>
            </a:r>
            <a:r>
              <a:rPr lang="en-US" altLang="zh-CN" sz="2000" i="1" dirty="0" err="1">
                <a:latin typeface="Cambria Math"/>
                <a:ea typeface="Cambria Math"/>
              </a:rPr>
              <a:t>∊</a:t>
            </a:r>
            <a:r>
              <a:rPr lang="en-US" altLang="zh-CN" sz="2000" i="1" dirty="0" err="1" smtClean="0">
                <a:latin typeface="Cambria Math"/>
                <a:ea typeface="Cambria Math"/>
              </a:rPr>
              <a:t>I</a:t>
            </a:r>
            <a:r>
              <a:rPr lang="zh-CN" altLang="en-US" sz="2000" dirty="0" smtClean="0">
                <a:latin typeface="Cambria Math"/>
                <a:ea typeface="Cambria Math"/>
              </a:rPr>
              <a:t>，</a:t>
            </a:r>
            <a:r>
              <a:rPr lang="en-US" altLang="zh-CN" sz="2000" i="1" dirty="0">
                <a:latin typeface="Cambria Math"/>
                <a:ea typeface="Cambria Math"/>
              </a:rPr>
              <a:t>r∊ move(I, a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</a:t>
            </a:r>
            <a:r>
              <a:rPr lang="en-US" altLang="zh-CN" sz="2000" i="1" dirty="0" smtClean="0">
                <a:latin typeface="Cambria Math"/>
                <a:ea typeface="Cambria Math"/>
              </a:rPr>
              <a:t> r </a:t>
            </a:r>
            <a:r>
              <a:rPr lang="en-US" altLang="zh-CN" sz="2000" dirty="0" smtClean="0">
                <a:latin typeface="Cambria Math"/>
                <a:ea typeface="Cambria Math"/>
              </a:rPr>
              <a:t>is a state to which there is a transition on input symbol </a:t>
            </a:r>
            <a:r>
              <a:rPr lang="en-US" altLang="zh-CN" sz="2000" i="1" dirty="0" smtClean="0">
                <a:latin typeface="Cambria Math"/>
                <a:ea typeface="Cambria Math"/>
              </a:rPr>
              <a:t>a</a:t>
            </a:r>
            <a:r>
              <a:rPr lang="en-US" altLang="zh-CN" sz="2000" dirty="0" smtClean="0">
                <a:latin typeface="Cambria Math"/>
                <a:ea typeface="Cambria Math"/>
              </a:rPr>
              <a:t> from </a:t>
            </a:r>
            <a:r>
              <a:rPr lang="en-US" altLang="zh-CN" sz="2000" i="1" dirty="0" smtClean="0">
                <a:latin typeface="Cambria Math"/>
                <a:ea typeface="Cambria Math"/>
              </a:rPr>
              <a:t>q</a:t>
            </a:r>
            <a:r>
              <a:rPr lang="en-US" altLang="zh-CN" sz="2000" dirty="0" smtClean="0">
                <a:latin typeface="Cambria Math"/>
                <a:ea typeface="Cambria Math"/>
              </a:rPr>
              <a:t>. </a:t>
            </a:r>
            <a:endParaRPr lang="en-US" altLang="zh-CN" sz="2000" dirty="0">
              <a:latin typeface="Cambria Math"/>
              <a:ea typeface="Cambria Math"/>
            </a:endParaRPr>
          </a:p>
          <a:p>
            <a:r>
              <a:rPr lang="en-US" altLang="zh-CN" dirty="0">
                <a:latin typeface="Cambria Math"/>
                <a:ea typeface="Cambria Math"/>
              </a:rPr>
              <a:t>Denote </a:t>
            </a:r>
            <a:r>
              <a:rPr lang="en-US" altLang="zh-CN" i="1" dirty="0" err="1">
                <a:latin typeface="Cambria Math"/>
                <a:ea typeface="Cambria Math"/>
              </a:rPr>
              <a:t>I</a:t>
            </a:r>
            <a:r>
              <a:rPr lang="en-US" altLang="zh-CN" i="1" baseline="-25000" dirty="0" err="1">
                <a:latin typeface="Cambria Math"/>
                <a:ea typeface="Cambria Math"/>
              </a:rPr>
              <a:t>a</a:t>
            </a:r>
            <a:r>
              <a:rPr lang="en-US" altLang="zh-CN" i="1" dirty="0">
                <a:latin typeface="Cambria Math"/>
                <a:ea typeface="Cambria Math"/>
              </a:rPr>
              <a:t>=</a:t>
            </a:r>
            <a:r>
              <a:rPr lang="el-GR" altLang="zh-CN" i="1" dirty="0">
                <a:latin typeface="Cambria Math"/>
                <a:ea typeface="Cambria Math"/>
              </a:rPr>
              <a:t>ε</a:t>
            </a:r>
            <a:r>
              <a:rPr lang="en-US" altLang="zh-CN" i="1" dirty="0">
                <a:latin typeface="Cambria Math"/>
                <a:ea typeface="Cambria Math"/>
              </a:rPr>
              <a:t>_CLOSURE(move(I, a))</a:t>
            </a:r>
            <a:endParaRPr lang="en-US" altLang="zh-CN" i="1" dirty="0">
              <a:latin typeface="Cambria Math"/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720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en-US" altLang="zh-CN" sz="2400" dirty="0"/>
              <a:t>The Construction of a Lexical </a:t>
            </a:r>
            <a:r>
              <a:rPr lang="en-US" altLang="zh-CN" sz="2400" dirty="0" smtClean="0"/>
              <a:t>Analyzer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444336"/>
            <a:ext cx="7486650" cy="3595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 smtClean="0">
                <a:solidFill>
                  <a:srgbClr val="7030A0"/>
                </a:solidFill>
              </a:rPr>
              <a:t>Lexical Analyzer </a:t>
            </a:r>
            <a:r>
              <a:rPr lang="en-US" altLang="zh-CN" sz="2000" dirty="0" smtClean="0"/>
              <a:t>reads input stream and then generator the sequence of tokens that are required by a parser. 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845133" y="2280062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Lexical Analyzer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91479" y="2246783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Parser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592290" y="2867891"/>
            <a:ext cx="1399189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23561" y="3918362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Symbol Table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170718" y="3150919"/>
            <a:ext cx="704850" cy="76744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118758" y="3150919"/>
            <a:ext cx="304803" cy="76744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0"/>
          <p:cNvSpPr txBox="1"/>
          <p:nvPr/>
        </p:nvSpPr>
        <p:spPr>
          <a:xfrm>
            <a:off x="3512309" y="29662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/>
              <a:t>getNextToken</a:t>
            </a:r>
            <a:endParaRPr lang="zh-CN" altLang="en-US" i="1" dirty="0"/>
          </a:p>
        </p:txBody>
      </p:sp>
      <p:sp>
        <p:nvSpPr>
          <p:cNvPr id="11" name="TextBox 21"/>
          <p:cNvSpPr txBox="1"/>
          <p:nvPr/>
        </p:nvSpPr>
        <p:spPr>
          <a:xfrm>
            <a:off x="3915455" y="20903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token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627264" y="2459676"/>
            <a:ext cx="1374726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/>
          <p:cNvSpPr txBox="1">
            <a:spLocks/>
          </p:cNvSpPr>
          <p:nvPr/>
        </p:nvSpPr>
        <p:spPr>
          <a:xfrm>
            <a:off x="828675" y="5408924"/>
            <a:ext cx="7486650" cy="6763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933877" y="4960179"/>
            <a:ext cx="7486650" cy="19019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Sometimes, lexical analyzers are divided into a cascade of two processes: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a) </a:t>
            </a:r>
            <a:r>
              <a:rPr lang="en-US" altLang="zh-CN" sz="1400" b="1" i="1" dirty="0">
                <a:solidFill>
                  <a:srgbClr val="7030A0"/>
                </a:solidFill>
              </a:rPr>
              <a:t>Scanning</a:t>
            </a:r>
            <a:r>
              <a:rPr lang="en-US" altLang="zh-CN" sz="1400" dirty="0">
                <a:solidFill>
                  <a:schemeClr val="tx2"/>
                </a:solidFill>
              </a:rPr>
              <a:t> consists of the simple processes that do not require </a:t>
            </a:r>
            <a:r>
              <a:rPr lang="en-US" altLang="zh-CN" sz="1400" dirty="0" smtClean="0">
                <a:solidFill>
                  <a:schemeClr val="tx2"/>
                </a:solidFill>
              </a:rPr>
              <a:t>tokenization of </a:t>
            </a:r>
            <a:r>
              <a:rPr lang="en-US" altLang="zh-CN" sz="1400" dirty="0">
                <a:solidFill>
                  <a:schemeClr val="tx2"/>
                </a:solidFill>
              </a:rPr>
              <a:t>the input, such as deletion of comments and compaction of </a:t>
            </a:r>
            <a:r>
              <a:rPr lang="en-US" altLang="zh-CN" sz="1400" dirty="0" smtClean="0">
                <a:solidFill>
                  <a:schemeClr val="tx2"/>
                </a:solidFill>
              </a:rPr>
              <a:t>consecutive whitespace </a:t>
            </a:r>
            <a:r>
              <a:rPr lang="en-US" altLang="zh-CN" sz="1400" dirty="0">
                <a:solidFill>
                  <a:schemeClr val="tx2"/>
                </a:solidFill>
              </a:rPr>
              <a:t>characters into one.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b</a:t>
            </a:r>
            <a:r>
              <a:rPr lang="en-US" altLang="zh-CN" sz="1400" b="1" i="1" dirty="0">
                <a:solidFill>
                  <a:srgbClr val="7030A0"/>
                </a:solidFill>
              </a:rPr>
              <a:t>) Lexical analysis </a:t>
            </a:r>
            <a:r>
              <a:rPr lang="en-US" altLang="zh-CN" sz="1400" dirty="0">
                <a:solidFill>
                  <a:schemeClr val="tx2"/>
                </a:solidFill>
              </a:rPr>
              <a:t>proper is the more complex portion, where the </a:t>
            </a:r>
            <a:r>
              <a:rPr lang="en-US" altLang="zh-CN" sz="1400" dirty="0" smtClean="0">
                <a:solidFill>
                  <a:schemeClr val="tx2"/>
                </a:solidFill>
              </a:rPr>
              <a:t>scanner produces </a:t>
            </a:r>
            <a:r>
              <a:rPr lang="en-US" altLang="zh-CN" sz="1400" dirty="0">
                <a:solidFill>
                  <a:schemeClr val="tx2"/>
                </a:solidFill>
              </a:rPr>
              <a:t>the sequence of tokens as output.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404253"/>
            <a:ext cx="7824006" cy="931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 smtClean="0"/>
              <a:t>Alphabet </a:t>
            </a:r>
            <a:r>
              <a:rPr lang="zh-CN" altLang="en-US" dirty="0" smtClean="0">
                <a:latin typeface="Cambria Math"/>
              </a:rPr>
              <a:t>∑</a:t>
            </a:r>
            <a:r>
              <a:rPr lang="en-US" altLang="zh-CN" dirty="0">
                <a:latin typeface="Cambria Math"/>
              </a:rPr>
              <a:t>={</a:t>
            </a:r>
            <a:r>
              <a:rPr lang="en-US" altLang="zh-CN" i="1" dirty="0" smtClean="0">
                <a:latin typeface="Cambria Math"/>
              </a:rPr>
              <a:t>a</a:t>
            </a:r>
            <a:r>
              <a:rPr lang="en-US" altLang="zh-CN" i="1" baseline="-25000" dirty="0" smtClean="0">
                <a:latin typeface="Cambria Math"/>
              </a:rPr>
              <a:t>1</a:t>
            </a:r>
            <a:r>
              <a:rPr lang="en-US" altLang="zh-CN" i="1" dirty="0" smtClean="0">
                <a:latin typeface="Cambria Math"/>
              </a:rPr>
              <a:t>, a</a:t>
            </a:r>
            <a:r>
              <a:rPr lang="en-US" altLang="zh-CN" i="1" baseline="-25000" dirty="0" smtClean="0">
                <a:latin typeface="Cambria Math"/>
              </a:rPr>
              <a:t>2</a:t>
            </a:r>
            <a:r>
              <a:rPr lang="en-US" altLang="zh-CN" i="1" dirty="0" smtClean="0">
                <a:latin typeface="Cambria Math"/>
              </a:rPr>
              <a:t>, ..., </a:t>
            </a:r>
            <a:r>
              <a:rPr lang="en-US" altLang="zh-CN" i="1" dirty="0" err="1" smtClean="0">
                <a:latin typeface="Cambria Math"/>
              </a:rPr>
              <a:t>a</a:t>
            </a:r>
            <a:r>
              <a:rPr lang="en-US" altLang="zh-CN" i="1" baseline="-25000" dirty="0" err="1">
                <a:latin typeface="Cambria Math"/>
              </a:rPr>
              <a:t>k</a:t>
            </a:r>
            <a:r>
              <a:rPr lang="en-US" altLang="zh-CN" dirty="0" smtClean="0">
                <a:latin typeface="Cambria Math"/>
              </a:rPr>
              <a:t>}</a:t>
            </a:r>
            <a:r>
              <a:rPr lang="zh-CN" altLang="en-US" dirty="0" smtClean="0">
                <a:latin typeface="Cambria Math"/>
              </a:rPr>
              <a:t>；</a:t>
            </a:r>
            <a:r>
              <a:rPr lang="en-US" altLang="zh-CN" dirty="0" smtClean="0">
                <a:latin typeface="Cambria Math"/>
              </a:rPr>
              <a:t>Input</a:t>
            </a:r>
            <a:r>
              <a:rPr lang="zh-CN" altLang="en-US" dirty="0" smtClean="0">
                <a:latin typeface="Cambria Math"/>
              </a:rPr>
              <a:t>：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；</a:t>
            </a:r>
            <a:r>
              <a:rPr lang="en-US" altLang="zh-CN" dirty="0" smtClean="0">
                <a:latin typeface="Cambria Math"/>
              </a:rPr>
              <a:t>Output</a:t>
            </a:r>
            <a:r>
              <a:rPr lang="zh-CN" altLang="en-US" dirty="0" smtClean="0">
                <a:latin typeface="Cambria Math"/>
              </a:rPr>
              <a:t>：</a:t>
            </a:r>
            <a:r>
              <a:rPr lang="en-US" altLang="zh-CN" dirty="0" smtClean="0">
                <a:latin typeface="Cambria Math"/>
              </a:rPr>
              <a:t>DFA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 err="1" smtClean="0">
                <a:latin typeface="Cambria Math"/>
              </a:rPr>
              <a:t>Algo</a:t>
            </a:r>
            <a:r>
              <a:rPr lang="en-US" altLang="zh-CN" b="1" dirty="0" smtClean="0">
                <a:latin typeface="Cambria Math"/>
                <a:sym typeface="Wingdings" panose="05000000000000000000" pitchFamily="2" charset="2"/>
              </a:rPr>
              <a:t>: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  (1) construct a table with k+1 columns</a:t>
            </a:r>
            <a:r>
              <a:rPr lang="zh-CN" altLang="en-US" sz="1800" dirty="0" smtClean="0">
                <a:latin typeface="Cambria Math"/>
                <a:sym typeface="Wingdings" panose="05000000000000000000" pitchFamily="2" charset="2"/>
              </a:rPr>
              <a:t>，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where states in the zero-</a:t>
            </a:r>
            <a:r>
              <a:rPr lang="en-US" altLang="zh-CN" sz="1800" dirty="0" err="1" smtClean="0">
                <a:latin typeface="Cambria Math"/>
                <a:sym typeface="Wingdings" panose="05000000000000000000" pitchFamily="2" charset="2"/>
              </a:rPr>
              <a:t>th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 colum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n compose the states of the output DFA. 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Sets 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smtClean="0"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smtClean="0"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…</a:t>
            </a:r>
            <a:r>
              <a:rPr lang="en-US" altLang="zh-CN" sz="1800" i="1" dirty="0" err="1" smtClean="0"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err="1" smtClean="0"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err="1" smtClean="0">
                <a:latin typeface="Cambria Math"/>
                <a:sym typeface="Wingdings" panose="05000000000000000000" pitchFamily="2" charset="2"/>
              </a:rPr>
              <a:t>k</a:t>
            </a:r>
            <a:r>
              <a:rPr lang="zh-CN" altLang="en-US" sz="1800" dirty="0"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are in the columns 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…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k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:</a:t>
            </a:r>
            <a:endParaRPr lang="zh-CN" altLang="en-US" sz="1800" baseline="-40000" dirty="0"/>
          </a:p>
        </p:txBody>
      </p:sp>
      <p:graphicFrame>
        <p:nvGraphicFramePr>
          <p:cNvPr id="4" name="内容占位符 15" descr="示例表格（3 列，4 行）" title="表格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391483"/>
              </p:ext>
            </p:extLst>
          </p:nvPr>
        </p:nvGraphicFramePr>
        <p:xfrm>
          <a:off x="1208316" y="2492403"/>
          <a:ext cx="692331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42"/>
                <a:gridCol w="3107999"/>
                <a:gridCol w="1159329"/>
                <a:gridCol w="881743"/>
              </a:tblGrid>
              <a:tr h="328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 Math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zh-CN" baseline="-25000" dirty="0" smtClean="0">
                          <a:latin typeface="Cambria Math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zh-CN" baseline="-40000" dirty="0" smtClean="0">
                          <a:latin typeface="Cambria Math"/>
                          <a:sym typeface="Wingdings" panose="05000000000000000000" pitchFamily="2" charset="2"/>
                        </a:rPr>
                        <a:t>1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...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Cambria Math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zh-CN" baseline="-25000" dirty="0" err="1" smtClean="0">
                          <a:latin typeface="Cambria Math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zh-CN" baseline="-40000" dirty="0" err="1" smtClean="0">
                          <a:latin typeface="Cambria Math"/>
                          <a:sym typeface="Wingdings" panose="05000000000000000000" pitchFamily="2" charset="2"/>
                        </a:rPr>
                        <a:t>k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35569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2000" dirty="0" smtClean="0"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_CLOSURE(X)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2000" dirty="0" smtClean="0"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_CLOSURE(move(I, </a:t>
                      </a:r>
                      <a:r>
                        <a:rPr lang="en-US" altLang="zh-CN" sz="2000" dirty="0" smtClean="0">
                          <a:latin typeface="Cambria Math"/>
                        </a:rPr>
                        <a:t>a</a:t>
                      </a:r>
                      <a:r>
                        <a:rPr lang="en-US" altLang="zh-CN" sz="2000" baseline="-25000" dirty="0" smtClean="0">
                          <a:latin typeface="Cambria Math"/>
                        </a:rPr>
                        <a:t>1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))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328336">
                <a:tc>
                  <a:txBody>
                    <a:bodyPr/>
                    <a:lstStyle/>
                    <a:p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964746" y="3728327"/>
            <a:ext cx="7851708" cy="311334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(2) </a:t>
            </a:r>
            <a:r>
              <a:rPr lang="el-GR" altLang="zh-CN" sz="1800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r>
              <a:rPr lang="en-US" altLang="zh-CN" sz="1800" dirty="0">
                <a:solidFill>
                  <a:srgbClr val="514843"/>
                </a:solidFill>
                <a:latin typeface="Cambria Math"/>
                <a:ea typeface="Cambria Math"/>
              </a:rPr>
              <a:t>_CLOSURE(X</a:t>
            </a:r>
            <a:r>
              <a:rPr lang="en-US" altLang="zh-CN" sz="1800" dirty="0" smtClean="0">
                <a:solidFill>
                  <a:srgbClr val="514843"/>
                </a:solidFill>
                <a:latin typeface="Cambria Math"/>
                <a:ea typeface="Cambria Math"/>
              </a:rPr>
              <a:t>) is in row 1 column 0</a:t>
            </a:r>
            <a:r>
              <a:rPr altLang="en-US" sz="1800" dirty="0" smtClean="0">
                <a:solidFill>
                  <a:srgbClr val="514843"/>
                </a:solidFill>
                <a:latin typeface="Cambria Math"/>
              </a:rPr>
              <a:t>，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</a:rPr>
              <a:t>From this set , we construct sets 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, ..., </a:t>
            </a:r>
            <a:r>
              <a:rPr lang="en-US" altLang="zh-CN" sz="1800" i="1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k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for row 1</a:t>
            </a:r>
            <a:r>
              <a:rPr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，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and fill them in the corresponding positions . Once we fill a set, we exam all sets in column 0. If we cannot find the same set in column 0, we fill this set in the last empty position in column 0. </a:t>
            </a:r>
            <a:endParaRPr lang="en-US" altLang="zh-CN" sz="1800" dirty="0" smtClean="0">
              <a:solidFill>
                <a:srgbClr val="514843"/>
              </a:solidFill>
              <a:latin typeface="Cambria Math"/>
              <a:sym typeface="Wingdings" panose="05000000000000000000" pitchFamily="2" charset="2"/>
            </a:endParaRPr>
          </a:p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(3) step (2) is continued until the sets in column 0 do not increase any more and the entire table is completed. </a:t>
            </a:r>
          </a:p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(4) For all sets in column 0, we re-assign sequential numbers (start from 0) on them. </a:t>
            </a:r>
            <a:r>
              <a:rPr lang="en-US" altLang="en-US" sz="1800" dirty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For all sets in other columns,  they are then substituted with their sequential numbers . The numbers stand for the names of the states in DFA. The state that includes X is the unique initial state and those states that include Y are final states.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The final table are transition table for DFS. Algorithm done.</a:t>
            </a:r>
            <a:endParaRPr lang="en-US" altLang="zh-CN" sz="1800" dirty="0" smtClean="0">
              <a:solidFill>
                <a:srgbClr val="514843"/>
              </a:solidFill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228600" lvl="1">
              <a:lnSpc>
                <a:spcPct val="100000"/>
              </a:lnSpc>
            </a:pPr>
            <a:endParaRPr lang="en-US" altLang="zh-CN" sz="1800" dirty="0">
              <a:solidFill>
                <a:srgbClr val="514843"/>
              </a:solidFill>
              <a:latin typeface="Cambria Math"/>
              <a:ea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2062" y="21907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2808" y="219887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1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5044" y="21701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k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376" y="24982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800" y="286836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1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568" y="32330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2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 Example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1609" y="1341408"/>
            <a:ext cx="8139921" cy="2016959"/>
            <a:chOff x="186187" y="2884834"/>
            <a:chExt cx="8139921" cy="2016959"/>
          </a:xfrm>
        </p:grpSpPr>
        <p:sp>
          <p:nvSpPr>
            <p:cNvPr id="5" name="椭圆 4"/>
            <p:cNvSpPr/>
            <p:nvPr/>
          </p:nvSpPr>
          <p:spPr>
            <a:xfrm>
              <a:off x="4342787" y="28848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955178">
              <a:off x="4531527" y="3205962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063716" y="364139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342787" y="4321746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4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20959810">
              <a:off x="3336297" y="3006108"/>
              <a:ext cx="1145722" cy="879152"/>
            </a:xfrm>
            <a:prstGeom prst="arc">
              <a:avLst>
                <a:gd name="adj1" fmla="val 10549658"/>
                <a:gd name="adj2" fmla="val 1986987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13449588">
              <a:off x="3323359" y="3713003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8733925">
              <a:off x="4797846" y="4044604"/>
              <a:ext cx="935027" cy="573056"/>
            </a:xfrm>
            <a:prstGeom prst="arc">
              <a:avLst>
                <a:gd name="adj1" fmla="val 11620110"/>
                <a:gd name="adj2" fmla="val 21195134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8733925">
              <a:off x="6924056" y="3387518"/>
              <a:ext cx="362981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4954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29235" y="44146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14250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6908" y="441277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2955178">
              <a:off x="6764955" y="4058509"/>
              <a:ext cx="520136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6835" y="32877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6835" y="403416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409023" y="36087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80553" y="3668277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5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7705623" y="3674046"/>
              <a:ext cx="620485" cy="55517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514843"/>
                  </a:solidFill>
                </a:rPr>
                <a:t>Y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702527">
              <a:off x="2061656" y="3336461"/>
              <a:ext cx="329482" cy="429727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5400000">
              <a:off x="1974405" y="4168370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8341" y="30798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8246" y="453246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>
              <a:endCxn id="7" idx="2"/>
            </p:cNvCxnSpPr>
            <p:nvPr/>
          </p:nvCxnSpPr>
          <p:spPr>
            <a:xfrm flipV="1">
              <a:off x="2524835" y="3918978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38" idx="2"/>
            </p:cNvCxnSpPr>
            <p:nvPr/>
          </p:nvCxnSpPr>
          <p:spPr>
            <a:xfrm flipV="1">
              <a:off x="5928139" y="3902766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14451" y="35491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30571" y="35928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187" y="359825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290465" y="3967590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910974" y="3636235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X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468889" y="3924417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558505" y="355463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532579" y="3625180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6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7060279" y="397352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374988" y="36636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45" y="3599285"/>
            <a:ext cx="7676885" cy="302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7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 Example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35" y="1401536"/>
            <a:ext cx="64389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组合 56"/>
          <p:cNvGrpSpPr/>
          <p:nvPr/>
        </p:nvGrpSpPr>
        <p:grpSpPr>
          <a:xfrm>
            <a:off x="1644191" y="3984337"/>
            <a:ext cx="5299610" cy="2525111"/>
            <a:chOff x="1350269" y="4294588"/>
            <a:chExt cx="5299610" cy="2525111"/>
          </a:xfrm>
        </p:grpSpPr>
        <p:sp>
          <p:nvSpPr>
            <p:cNvPr id="7" name="弧形 6"/>
            <p:cNvSpPr/>
            <p:nvPr/>
          </p:nvSpPr>
          <p:spPr>
            <a:xfrm rot="5400000">
              <a:off x="5150223" y="5362323"/>
              <a:ext cx="1406978" cy="546196"/>
            </a:xfrm>
            <a:prstGeom prst="arc">
              <a:avLst>
                <a:gd name="adj1" fmla="val 11014732"/>
                <a:gd name="adj2" fmla="val 20185138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20959810">
              <a:off x="2229592" y="4675693"/>
              <a:ext cx="1145722" cy="879152"/>
            </a:xfrm>
            <a:prstGeom prst="arc">
              <a:avLst>
                <a:gd name="adj1" fmla="val 10549658"/>
                <a:gd name="adj2" fmla="val 1957361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13449588">
              <a:off x="2194645" y="5271910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5400000">
              <a:off x="5427045" y="5216890"/>
              <a:ext cx="1399531" cy="573056"/>
            </a:xfrm>
            <a:prstGeom prst="arc">
              <a:avLst>
                <a:gd name="adj1" fmla="val 9974826"/>
                <a:gd name="adj2" fmla="val 77468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rot="5657016">
              <a:off x="4339615" y="4299468"/>
              <a:ext cx="365330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6471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86163" y="59387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877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3767" y="534931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02521" y="429458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24139" y="563543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070663" y="463486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050257" y="5190033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0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同心圆 22"/>
            <p:cNvSpPr/>
            <p:nvPr/>
          </p:nvSpPr>
          <p:spPr>
            <a:xfrm>
              <a:off x="5334605" y="4700174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4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400000">
              <a:off x="4297161" y="6322676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4538" y="43547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51542" y="538475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3589779" y="4961552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692211" y="461898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50269" y="512101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454547" y="5490348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721919" y="4999649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36628" y="468973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88040" y="514221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76056" y="64503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096692" y="5807611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5" name="直接箭头连接符 44"/>
            <p:cNvCxnSpPr/>
            <p:nvPr/>
          </p:nvCxnSpPr>
          <p:spPr>
            <a:xfrm flipV="1">
              <a:off x="3615808" y="6101643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718240" y="579173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V="1">
              <a:off x="4747948" y="612341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016325" y="582949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0" name="同心圆 49"/>
            <p:cNvSpPr/>
            <p:nvPr/>
          </p:nvSpPr>
          <p:spPr>
            <a:xfrm>
              <a:off x="5378754" y="5829496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6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1" name="同心圆 50"/>
            <p:cNvSpPr/>
            <p:nvPr/>
          </p:nvSpPr>
          <p:spPr>
            <a:xfrm>
              <a:off x="4196125" y="4722063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3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2" name="同心圆 51"/>
            <p:cNvSpPr/>
            <p:nvPr/>
          </p:nvSpPr>
          <p:spPr>
            <a:xfrm>
              <a:off x="4196125" y="5808268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5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3" name="弧形 52"/>
            <p:cNvSpPr/>
            <p:nvPr/>
          </p:nvSpPr>
          <p:spPr>
            <a:xfrm rot="5400000">
              <a:off x="4190203" y="5191363"/>
              <a:ext cx="1468254" cy="1163776"/>
            </a:xfrm>
            <a:prstGeom prst="arc">
              <a:avLst>
                <a:gd name="adj1" fmla="val 10385650"/>
                <a:gd name="adj2" fmla="val 16942690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5400000">
              <a:off x="4159028" y="4592582"/>
              <a:ext cx="1292102" cy="1551070"/>
            </a:xfrm>
            <a:prstGeom prst="arc">
              <a:avLst>
                <a:gd name="adj1" fmla="val 15449976"/>
                <a:gd name="adj2" fmla="val 21558301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5971271">
              <a:off x="2654564" y="5331554"/>
              <a:ext cx="999454" cy="573056"/>
            </a:xfrm>
            <a:prstGeom prst="arc">
              <a:avLst>
                <a:gd name="adj1" fmla="val 11481083"/>
                <a:gd name="adj2" fmla="val 2133327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6" name="弧形 55"/>
            <p:cNvSpPr/>
            <p:nvPr/>
          </p:nvSpPr>
          <p:spPr>
            <a:xfrm rot="5400000">
              <a:off x="2917310" y="5244439"/>
              <a:ext cx="1183301" cy="649954"/>
            </a:xfrm>
            <a:prstGeom prst="arc">
              <a:avLst>
                <a:gd name="adj1" fmla="val 11152318"/>
                <a:gd name="adj2" fmla="val 20844796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3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 Minimization of DFA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569493"/>
            <a:ext cx="7486650" cy="5288507"/>
          </a:xfrm>
        </p:spPr>
        <p:txBody>
          <a:bodyPr>
            <a:normAutofit/>
          </a:bodyPr>
          <a:lstStyle/>
          <a:p>
            <a:r>
              <a:rPr lang="en-US" altLang="zh-CN" sz="2000" u="sng" dirty="0" smtClean="0">
                <a:solidFill>
                  <a:srgbClr val="7030A0"/>
                </a:solidFill>
              </a:rPr>
              <a:t>Theoretical conclusion: </a:t>
            </a:r>
            <a:r>
              <a:rPr lang="en-US" altLang="zh-CN" sz="2000" dirty="0" smtClean="0"/>
              <a:t>Any regular expressions can be recognized by a unique DFA with the minimum states. </a:t>
            </a:r>
          </a:p>
          <a:p>
            <a:r>
              <a:rPr lang="en-US" altLang="zh-CN" sz="2000" dirty="0" smtClean="0"/>
              <a:t>The minimum-state DFA is based on the concept </a:t>
            </a:r>
            <a:r>
              <a:rPr lang="en-US" altLang="zh-CN" sz="2000" i="1" dirty="0" smtClean="0">
                <a:solidFill>
                  <a:srgbClr val="00B050"/>
                </a:solidFill>
              </a:rPr>
              <a:t>distinguishable states</a:t>
            </a:r>
            <a:r>
              <a:rPr lang="en-US" altLang="zh-CN" sz="2000" dirty="0" smtClean="0"/>
              <a:t>.  String </a:t>
            </a:r>
            <a:r>
              <a:rPr lang="en-US" altLang="zh-CN" sz="2000" i="1" dirty="0"/>
              <a:t>x</a:t>
            </a:r>
            <a:r>
              <a:rPr lang="en-US" altLang="zh-CN" sz="2000" dirty="0"/>
              <a:t> distinguishes state </a:t>
            </a:r>
            <a:r>
              <a:rPr lang="en-US" altLang="zh-CN" sz="2000" i="1" dirty="0"/>
              <a:t>s</a:t>
            </a:r>
            <a:r>
              <a:rPr lang="en-US" altLang="zh-CN" sz="2000" dirty="0"/>
              <a:t> from state </a:t>
            </a:r>
            <a:r>
              <a:rPr lang="en-US" altLang="zh-CN" sz="2000" i="1" dirty="0"/>
              <a:t>t</a:t>
            </a:r>
            <a:r>
              <a:rPr lang="en-US" altLang="zh-CN" sz="2000" dirty="0"/>
              <a:t> if exactly one of the states reached </a:t>
            </a:r>
            <a:r>
              <a:rPr lang="en-US" altLang="zh-CN" sz="2000" dirty="0" smtClean="0"/>
              <a:t>from </a:t>
            </a:r>
            <a:r>
              <a:rPr lang="en-US" altLang="zh-CN" sz="2000" i="1" dirty="0" smtClean="0"/>
              <a:t>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t</a:t>
            </a:r>
            <a:r>
              <a:rPr lang="en-US" altLang="zh-CN" sz="2000" dirty="0"/>
              <a:t> by following the path with label </a:t>
            </a:r>
            <a:r>
              <a:rPr lang="en-US" altLang="zh-CN" sz="2000" i="1" dirty="0"/>
              <a:t>x</a:t>
            </a:r>
            <a:r>
              <a:rPr lang="en-US" altLang="zh-CN" sz="2000" dirty="0"/>
              <a:t> is an accepting state. State </a:t>
            </a:r>
            <a:r>
              <a:rPr lang="en-US" altLang="zh-CN" sz="2000" i="1" dirty="0" smtClean="0"/>
              <a:t>s</a:t>
            </a:r>
            <a:r>
              <a:rPr lang="en-US" altLang="zh-CN" sz="2000" dirty="0" smtClean="0"/>
              <a:t> is distinguishable </a:t>
            </a:r>
            <a:r>
              <a:rPr lang="en-US" altLang="zh-CN" sz="2000" dirty="0"/>
              <a:t>from state t if there is some string that distinguishes them</a:t>
            </a:r>
            <a:r>
              <a:rPr lang="en-US" altLang="zh-CN" sz="2000" dirty="0" smtClean="0"/>
              <a:t>.</a:t>
            </a:r>
          </a:p>
          <a:p>
            <a:pPr lvl="1"/>
            <a:r>
              <a:rPr lang="en-US" altLang="zh-CN" sz="1700" dirty="0" smtClean="0"/>
              <a:t>E.g., </a:t>
            </a:r>
            <a:r>
              <a:rPr lang="en-US" altLang="zh-CN" sz="1700" dirty="0"/>
              <a:t>empty string empty string distinguishes any accepting state from </a:t>
            </a:r>
            <a:r>
              <a:rPr lang="en-US" altLang="zh-CN" sz="1700" dirty="0" smtClean="0"/>
              <a:t>any non </a:t>
            </a:r>
            <a:r>
              <a:rPr lang="en-US" altLang="zh-CN" sz="1700" dirty="0"/>
              <a:t>accepting state</a:t>
            </a:r>
            <a:r>
              <a:rPr lang="en-US" altLang="zh-CN" sz="1700" dirty="0" smtClean="0"/>
              <a:t>.</a:t>
            </a:r>
          </a:p>
          <a:p>
            <a:r>
              <a:rPr lang="en-US" altLang="zh-CN" sz="2000" dirty="0"/>
              <a:t>The state-minimization algorithm works by partitioning the states of a </a:t>
            </a:r>
            <a:r>
              <a:rPr lang="en-US" altLang="zh-CN" sz="2000" dirty="0" smtClean="0"/>
              <a:t>DFA into </a:t>
            </a:r>
            <a:r>
              <a:rPr lang="en-US" altLang="zh-CN" sz="2000" dirty="0"/>
              <a:t>groups of states that cannot be distinguished. Each group of states is </a:t>
            </a:r>
            <a:r>
              <a:rPr lang="en-US" altLang="zh-CN" sz="2000" dirty="0" smtClean="0"/>
              <a:t>then merged </a:t>
            </a:r>
            <a:r>
              <a:rPr lang="en-US" altLang="zh-CN" sz="2000" dirty="0"/>
              <a:t>into a single state of the minimum-state DFA. The algorithm </a:t>
            </a:r>
            <a:r>
              <a:rPr lang="en-US" altLang="zh-CN" sz="2000" dirty="0" smtClean="0"/>
              <a:t>works by </a:t>
            </a:r>
            <a:r>
              <a:rPr lang="en-US" altLang="zh-CN" sz="2000" dirty="0"/>
              <a:t>maintaining a partition, whose groups are sets of states that have not </a:t>
            </a:r>
            <a:r>
              <a:rPr lang="en-US" altLang="zh-CN" sz="2000" dirty="0" smtClean="0"/>
              <a:t>yet been </a:t>
            </a:r>
            <a:r>
              <a:rPr lang="en-US" altLang="zh-CN" sz="2000" dirty="0"/>
              <a:t>distinguished, while any two states from different groups are known to </a:t>
            </a:r>
            <a:r>
              <a:rPr lang="en-US" altLang="zh-CN" sz="2000" dirty="0" smtClean="0"/>
              <a:t>be distinguishable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88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 </a:t>
            </a:r>
            <a:r>
              <a:rPr lang="en-US" altLang="zh-CN" dirty="0"/>
              <a:t>Minimization of </a:t>
            </a:r>
            <a:r>
              <a:rPr lang="en-US" altLang="zh-CN" dirty="0" smtClean="0"/>
              <a:t>DFA –Algorithm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355271"/>
            <a:ext cx="7486650" cy="51598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b="1" dirty="0" smtClean="0"/>
              <a:t>INPUT</a:t>
            </a:r>
            <a:r>
              <a:rPr lang="zh-CN" altLang="en-US" sz="2200" dirty="0" smtClean="0"/>
              <a:t>：</a:t>
            </a:r>
            <a:r>
              <a:rPr lang="en-US" altLang="zh-CN" sz="2200" dirty="0" smtClean="0"/>
              <a:t>DFA M</a:t>
            </a:r>
            <a:r>
              <a:rPr lang="zh-CN" altLang="en-US" sz="2200" dirty="0" smtClean="0"/>
              <a:t>，</a:t>
            </a:r>
            <a:r>
              <a:rPr lang="en-US" altLang="zh-CN" sz="2200" i="1" dirty="0" smtClean="0"/>
              <a:t>F </a:t>
            </a:r>
            <a:r>
              <a:rPr lang="en-US" altLang="zh-CN" sz="2200" dirty="0" smtClean="0"/>
              <a:t>is the </a:t>
            </a:r>
            <a:r>
              <a:rPr lang="en-US" altLang="zh-CN" sz="2200" dirty="0"/>
              <a:t>s</a:t>
            </a:r>
            <a:r>
              <a:rPr lang="en-US" altLang="zh-CN" sz="2200" dirty="0" smtClean="0"/>
              <a:t>et of accepting states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b="1" dirty="0" smtClean="0"/>
              <a:t>OUTPUT</a:t>
            </a:r>
            <a:r>
              <a:rPr lang="zh-CN" altLang="en-US" sz="2200" dirty="0" smtClean="0"/>
              <a:t>： </a:t>
            </a:r>
            <a:r>
              <a:rPr lang="en-US" altLang="zh-CN" sz="2200" dirty="0" smtClean="0"/>
              <a:t>the minimum-state DFA </a:t>
            </a:r>
            <a:r>
              <a:rPr lang="en-US" altLang="zh-CN" sz="2200" dirty="0" smtClean="0"/>
              <a:t>M’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200" b="1" dirty="0" smtClean="0"/>
              <a:t>算法</a:t>
            </a:r>
            <a:r>
              <a:rPr lang="zh-CN" altLang="en-US" sz="2200" dirty="0" smtClean="0">
                <a:sym typeface="Wingdings" panose="05000000000000000000" pitchFamily="2" charset="2"/>
              </a:rPr>
              <a:t>：（</a:t>
            </a:r>
            <a:r>
              <a:rPr lang="en-US" altLang="zh-CN" sz="2200" dirty="0" smtClean="0">
                <a:sym typeface="Wingdings" panose="05000000000000000000" pitchFamily="2" charset="2"/>
              </a:rPr>
              <a:t>1</a:t>
            </a:r>
            <a:r>
              <a:rPr lang="zh-CN" altLang="en-US" sz="2200" dirty="0" smtClean="0"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sym typeface="Wingdings" panose="05000000000000000000" pitchFamily="2" charset="2"/>
              </a:rPr>
              <a:t>Construct initial partition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including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F</a:t>
            </a:r>
            <a:r>
              <a:rPr lang="zh-CN" altLang="en-US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and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S-F</a:t>
            </a:r>
            <a:endParaRPr lang="en-US" altLang="zh-CN" sz="2200" i="1" dirty="0" smtClean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2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construct a new partition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new</a:t>
            </a:r>
            <a:endParaRPr lang="en-US" altLang="zh-CN" sz="2200" dirty="0" smtClean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            </a:t>
            </a:r>
            <a:r>
              <a:rPr lang="en-US" altLang="zh-CN" sz="2200" b="1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for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each </a:t>
            </a:r>
            <a:r>
              <a:rPr lang="en-US" altLang="zh-CN" sz="2200" dirty="0" err="1" smtClean="0">
                <a:latin typeface="Cambria Math"/>
                <a:ea typeface="Cambria Math"/>
                <a:sym typeface="Wingdings" panose="05000000000000000000" pitchFamily="2" charset="2"/>
              </a:rPr>
              <a:t>goup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G in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do</a:t>
            </a:r>
            <a:endParaRPr lang="en-US" altLang="zh-CN" sz="2200" b="1" dirty="0" smtClean="0">
              <a:solidFill>
                <a:srgbClr val="0070C0"/>
              </a:solidFill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1350963" indent="-1350963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b="1" dirty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                  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partition G into subgroups such that two states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 s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and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t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are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in the same subgroup if and only if for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all input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symbols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a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, states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s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and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t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have transitions on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a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to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states in the same group of II;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                replace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G in </a:t>
            </a:r>
            <a:r>
              <a:rPr lang="en-US" altLang="zh-CN" sz="2200" dirty="0" err="1">
                <a:latin typeface="Cambria Math"/>
                <a:ea typeface="Cambria Math"/>
                <a:sym typeface="Wingdings" panose="05000000000000000000" pitchFamily="2" charset="2"/>
              </a:rPr>
              <a:t>IInew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by the set of all subgroups formed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3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if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new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=</a:t>
            </a:r>
            <a:r>
              <a:rPr lang="el-GR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, then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final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: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=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Π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；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otherwise </a:t>
            </a:r>
            <a:r>
              <a:rPr lang="en-US" altLang="zh-CN" sz="2200" dirty="0" err="1" smtClean="0">
                <a:latin typeface="Cambria Math"/>
                <a:ea typeface="Cambria Math"/>
                <a:sym typeface="Wingdings" panose="05000000000000000000" pitchFamily="2" charset="2"/>
              </a:rPr>
              <a:t>goto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2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）</a:t>
            </a:r>
            <a:endParaRPr lang="en-US" altLang="zh-CN" sz="2200" dirty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723900" indent="-72390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4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Choose one state in each group of </a:t>
            </a:r>
            <a:r>
              <a:rPr lang="en-US" altLang="zh-CN" sz="2200" dirty="0" err="1">
                <a:latin typeface="Cambria Math"/>
                <a:sym typeface="Wingdings" panose="05000000000000000000" pitchFamily="2" charset="2"/>
              </a:rPr>
              <a:t>II</a:t>
            </a:r>
            <a:r>
              <a:rPr lang="en-US" altLang="zh-CN" sz="2200" baseline="-25000" dirty="0" err="1">
                <a:latin typeface="Cambria Math"/>
                <a:sym typeface="Wingdings" panose="05000000000000000000" pitchFamily="2" charset="2"/>
              </a:rPr>
              <a:t>final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 as the </a:t>
            </a:r>
            <a:r>
              <a:rPr lang="en-US" altLang="zh-CN" sz="2200" i="1" dirty="0" smtClean="0">
                <a:latin typeface="Cambria Math"/>
                <a:sym typeface="Wingdings" panose="05000000000000000000" pitchFamily="2" charset="2"/>
              </a:rPr>
              <a:t>representative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for 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that group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. The representatives will be the states of the minimum-state 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DFA M’. Those original edges pointing to “non-representatives” now point to the representatives.  The group including 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s</a:t>
            </a:r>
            <a:r>
              <a:rPr lang="en-US" altLang="zh-CN" sz="2200" i="1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0 </a:t>
            </a:r>
            <a:r>
              <a:rPr lang="zh-CN" altLang="en-US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is the initial state of M’. The accepting states of M’ are represented by the representative groups that include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F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5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Minimization of DFA –Example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3733592"/>
            <a:ext cx="7486650" cy="30101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Final state group</a:t>
            </a:r>
            <a:r>
              <a:rPr lang="en-US" altLang="zh-CN" dirty="0" smtClean="0"/>
              <a:t>{3</a:t>
            </a:r>
            <a:r>
              <a:rPr lang="en-US" altLang="zh-CN" dirty="0" smtClean="0"/>
              <a:t>, 4, 5, 6}</a:t>
            </a:r>
            <a:r>
              <a:rPr lang="zh-CN" altLang="en-US" dirty="0" smtClean="0"/>
              <a:t>；</a:t>
            </a:r>
            <a:r>
              <a:rPr lang="en-US" altLang="zh-CN" dirty="0" smtClean="0"/>
              <a:t>non-final state group{0</a:t>
            </a:r>
            <a:r>
              <a:rPr lang="en-US" altLang="zh-CN" dirty="0" smtClean="0"/>
              <a:t>, 1, 2}</a:t>
            </a:r>
            <a:r>
              <a:rPr lang="zh-CN" altLang="en-US" dirty="0" smtClean="0"/>
              <a:t>，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</a:t>
            </a:r>
            <a:r>
              <a:rPr lang="en-US" altLang="zh-CN" dirty="0" smtClean="0"/>
              <a:t>}, </a:t>
            </a:r>
            <a:r>
              <a:rPr lang="en-US" altLang="zh-CN" dirty="0"/>
              <a:t>{0, 1, 2}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Since </a:t>
            </a:r>
            <a:r>
              <a:rPr lang="en-US" altLang="zh-CN" dirty="0"/>
              <a:t>{3, 4, 5, </a:t>
            </a:r>
            <a:r>
              <a:rPr lang="en-US" altLang="zh-CN" dirty="0" smtClean="0"/>
              <a:t>6}</a:t>
            </a:r>
            <a:r>
              <a:rPr lang="en-US" altLang="zh-CN" baseline="-25000" dirty="0" smtClean="0"/>
              <a:t>a</a:t>
            </a:r>
            <a:r>
              <a:rPr lang="en-US" altLang="zh-CN" dirty="0" smtClean="0">
                <a:latin typeface="Cambria Math"/>
                <a:ea typeface="Cambria Math"/>
              </a:rPr>
              <a:t>⊂</a:t>
            </a:r>
            <a:r>
              <a:rPr lang="en-US" altLang="zh-CN" dirty="0"/>
              <a:t> {3, 4, 5, 6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</a:t>
            </a:r>
            <a:r>
              <a:rPr lang="en-US" altLang="zh-CN" dirty="0"/>
              <a:t>{3, 4, 5, </a:t>
            </a:r>
            <a:r>
              <a:rPr lang="en-US" altLang="zh-CN" dirty="0" smtClean="0"/>
              <a:t>6}</a:t>
            </a:r>
            <a:r>
              <a:rPr lang="en-US" altLang="zh-CN" baseline="-25000" dirty="0" smtClean="0"/>
              <a:t>b</a:t>
            </a:r>
            <a:r>
              <a:rPr lang="en-US" altLang="zh-CN" dirty="0" smtClean="0">
                <a:latin typeface="Cambria Math"/>
                <a:ea typeface="Cambria Math"/>
              </a:rPr>
              <a:t>⊂</a:t>
            </a:r>
            <a:r>
              <a:rPr lang="en-US" altLang="zh-CN" dirty="0" smtClean="0"/>
              <a:t> </a:t>
            </a:r>
            <a:r>
              <a:rPr lang="en-US" altLang="zh-CN" dirty="0"/>
              <a:t>{3, 4, 5, 6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 {3</a:t>
            </a:r>
            <a:r>
              <a:rPr lang="en-US" altLang="zh-CN" dirty="0"/>
              <a:t>, 4, 5, 6</a:t>
            </a:r>
            <a:r>
              <a:rPr lang="en-US" altLang="zh-CN" dirty="0" smtClean="0"/>
              <a:t>} cannot be partitioned any more.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 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/>
              <a:t>{0, 1, 2</a:t>
            </a:r>
            <a:r>
              <a:rPr lang="en-US" altLang="zh-CN" dirty="0" smtClean="0"/>
              <a:t>}</a:t>
            </a:r>
            <a:r>
              <a:rPr lang="en-US" altLang="zh-CN" baseline="-25000" dirty="0"/>
              <a:t> 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={1, 3}</a:t>
            </a:r>
            <a:r>
              <a:rPr lang="en-US" altLang="zh-CN" dirty="0" smtClean="0">
                <a:latin typeface="Cambria Math"/>
                <a:ea typeface="Cambria Math"/>
              </a:rPr>
              <a:t>⊈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state 1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reaches state 3 on input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a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but states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0,2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reach state 1 on input a 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so a new division is </a:t>
            </a:r>
            <a:r>
              <a:rPr lang="en-US" altLang="zh-CN" dirty="0" smtClean="0"/>
              <a:t>{0</a:t>
            </a:r>
            <a:r>
              <a:rPr lang="en-US" altLang="zh-CN" dirty="0"/>
              <a:t>, </a:t>
            </a:r>
            <a:r>
              <a:rPr lang="en-US" altLang="zh-CN" dirty="0" smtClean="0"/>
              <a:t>2</a:t>
            </a:r>
            <a:r>
              <a:rPr lang="en-US" altLang="zh-CN" dirty="0"/>
              <a:t>}</a:t>
            </a:r>
            <a:r>
              <a:rPr lang="en-US" altLang="zh-CN" baseline="-25000" dirty="0"/>
              <a:t> </a:t>
            </a:r>
            <a:r>
              <a:rPr lang="en-US" altLang="zh-CN" dirty="0" smtClean="0"/>
              <a:t>, {1}</a:t>
            </a:r>
            <a:r>
              <a:rPr lang="zh-CN" altLang="en-US" dirty="0" smtClean="0"/>
              <a:t>。</a:t>
            </a:r>
            <a:r>
              <a:rPr lang="en-US" altLang="zh-CN" dirty="0" smtClean="0"/>
              <a:t>Thus, new partition is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6}, {0, </a:t>
            </a:r>
            <a:r>
              <a:rPr lang="en-US" altLang="zh-CN" dirty="0" smtClean="0"/>
              <a:t> 2}, {1}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/>
              <a:t> {0, </a:t>
            </a:r>
            <a:r>
              <a:rPr lang="en-US" altLang="zh-CN" dirty="0" smtClean="0"/>
              <a:t>2}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={2, 5}</a:t>
            </a:r>
            <a:r>
              <a:rPr lang="en-US" altLang="zh-CN" dirty="0">
                <a:latin typeface="Cambria Math"/>
                <a:ea typeface="Cambria Math"/>
              </a:rPr>
              <a:t> ⊈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so separate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0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and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2</a:t>
            </a:r>
            <a:endParaRPr lang="en-US" altLang="zh-CN" dirty="0" smtClean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5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Finally,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6}, {</a:t>
            </a:r>
            <a:r>
              <a:rPr lang="en-US" altLang="zh-CN" dirty="0" smtClean="0"/>
              <a:t>0},  {2</a:t>
            </a:r>
            <a:r>
              <a:rPr lang="en-US" altLang="zh-CN" dirty="0"/>
              <a:t>}, {1</a:t>
            </a:r>
            <a:r>
              <a:rPr lang="en-US" altLang="zh-CN" dirty="0" smtClean="0"/>
              <a:t>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DFA M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‘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includes 4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states</a:t>
            </a:r>
            <a:endParaRPr lang="en-US" altLang="zh-CN" dirty="0" smtClean="0">
              <a:latin typeface="Cambria Math"/>
              <a:ea typeface="Cambria Math"/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210588" y="1208480"/>
            <a:ext cx="5299610" cy="2525111"/>
            <a:chOff x="1350269" y="4294588"/>
            <a:chExt cx="5299610" cy="2525111"/>
          </a:xfrm>
        </p:grpSpPr>
        <p:sp>
          <p:nvSpPr>
            <p:cNvPr id="5" name="弧形 4"/>
            <p:cNvSpPr/>
            <p:nvPr/>
          </p:nvSpPr>
          <p:spPr>
            <a:xfrm rot="5400000">
              <a:off x="5150223" y="5362323"/>
              <a:ext cx="1406978" cy="546196"/>
            </a:xfrm>
            <a:prstGeom prst="arc">
              <a:avLst>
                <a:gd name="adj1" fmla="val 11014732"/>
                <a:gd name="adj2" fmla="val 20185138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959810">
              <a:off x="2229592" y="4675693"/>
              <a:ext cx="1145722" cy="879152"/>
            </a:xfrm>
            <a:prstGeom prst="arc">
              <a:avLst>
                <a:gd name="adj1" fmla="val 10549658"/>
                <a:gd name="adj2" fmla="val 1957361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13449588">
              <a:off x="2194645" y="5271910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8" name="弧形 7"/>
            <p:cNvSpPr/>
            <p:nvPr/>
          </p:nvSpPr>
          <p:spPr>
            <a:xfrm rot="5400000">
              <a:off x="5427045" y="5216890"/>
              <a:ext cx="1399531" cy="573056"/>
            </a:xfrm>
            <a:prstGeom prst="arc">
              <a:avLst>
                <a:gd name="adj1" fmla="val 9974826"/>
                <a:gd name="adj2" fmla="val 77468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5657016">
              <a:off x="4339615" y="4299468"/>
              <a:ext cx="365330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6471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86163" y="59387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84877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33767" y="534931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02521" y="429458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24139" y="563543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070663" y="463486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050257" y="5190033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0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5334605" y="4700174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4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5400000">
              <a:off x="4297161" y="6322676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44538" y="43547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1542" y="538475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V="1">
              <a:off x="3589779" y="4961552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2211" y="461898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50269" y="512101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1454547" y="5490348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4721919" y="4999649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036628" y="468973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8040" y="514221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76056" y="64503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096692" y="5807611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V="1">
              <a:off x="3615808" y="6101643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718240" y="579173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V="1">
              <a:off x="4747948" y="612341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016325" y="582949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5" name="同心圆 34"/>
            <p:cNvSpPr/>
            <p:nvPr/>
          </p:nvSpPr>
          <p:spPr>
            <a:xfrm>
              <a:off x="5378754" y="5829496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6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6" name="同心圆 35"/>
            <p:cNvSpPr/>
            <p:nvPr/>
          </p:nvSpPr>
          <p:spPr>
            <a:xfrm>
              <a:off x="4196125" y="4722063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3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7" name="同心圆 36"/>
            <p:cNvSpPr/>
            <p:nvPr/>
          </p:nvSpPr>
          <p:spPr>
            <a:xfrm>
              <a:off x="4196125" y="5808268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5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5400000">
              <a:off x="4190203" y="5191363"/>
              <a:ext cx="1468254" cy="1163776"/>
            </a:xfrm>
            <a:prstGeom prst="arc">
              <a:avLst>
                <a:gd name="adj1" fmla="val 10385650"/>
                <a:gd name="adj2" fmla="val 16942690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 rot="5400000">
              <a:off x="4159028" y="4592582"/>
              <a:ext cx="1292102" cy="1551070"/>
            </a:xfrm>
            <a:prstGeom prst="arc">
              <a:avLst>
                <a:gd name="adj1" fmla="val 15449976"/>
                <a:gd name="adj2" fmla="val 21558301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15971271">
              <a:off x="2654564" y="5331554"/>
              <a:ext cx="999454" cy="573056"/>
            </a:xfrm>
            <a:prstGeom prst="arc">
              <a:avLst>
                <a:gd name="adj1" fmla="val 11481083"/>
                <a:gd name="adj2" fmla="val 2133327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5400000">
              <a:off x="2917310" y="5244439"/>
              <a:ext cx="1183301" cy="649954"/>
            </a:xfrm>
            <a:prstGeom prst="arc">
              <a:avLst>
                <a:gd name="adj1" fmla="val 11152318"/>
                <a:gd name="adj2" fmla="val 20844796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982114" y="1296331"/>
            <a:ext cx="1816557" cy="2151583"/>
            <a:chOff x="3839430" y="1158130"/>
            <a:chExt cx="2020128" cy="2263140"/>
          </a:xfrm>
        </p:grpSpPr>
        <p:sp>
          <p:nvSpPr>
            <p:cNvPr id="42" name="同心圆 41"/>
            <p:cNvSpPr/>
            <p:nvPr/>
          </p:nvSpPr>
          <p:spPr>
            <a:xfrm>
              <a:off x="3839430" y="1158130"/>
              <a:ext cx="2020128" cy="2263140"/>
            </a:xfrm>
            <a:prstGeom prst="donut">
              <a:avLst>
                <a:gd name="adj" fmla="val 60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55179" y="1296331"/>
              <a:ext cx="1794409" cy="2002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2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428095" y="2114511"/>
            <a:ext cx="1747157" cy="8490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DFA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among FA, Regular Expression, &amp; Regular Grammar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41195" y="1706312"/>
            <a:ext cx="2271378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Expression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Definition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195" y="2555398"/>
            <a:ext cx="227137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Grammar</a:t>
            </a:r>
            <a:endParaRPr lang="en-US" altLang="zh-CN" dirty="0" smtClean="0">
              <a:solidFill>
                <a:srgbClr val="FFFFFF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445330" y="1943063"/>
            <a:ext cx="1747157" cy="1191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NFA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08516" y="2326783"/>
            <a:ext cx="1219579" cy="687836"/>
            <a:chOff x="5469655" y="4563820"/>
            <a:chExt cx="857247" cy="687836"/>
          </a:xfrm>
        </p:grpSpPr>
        <p:sp>
          <p:nvSpPr>
            <p:cNvPr id="19" name="右箭头 18"/>
            <p:cNvSpPr/>
            <p:nvPr/>
          </p:nvSpPr>
          <p:spPr>
            <a:xfrm>
              <a:off x="5508180" y="4563820"/>
              <a:ext cx="818722" cy="424543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9655" y="4605325"/>
              <a:ext cx="743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514843"/>
                  </a:solidFill>
                </a:rPr>
                <a:t>Determination</a:t>
              </a:r>
              <a:endParaRPr lang="zh-CN" altLang="en-US" b="1" dirty="0">
                <a:solidFill>
                  <a:srgbClr val="514843"/>
                </a:solidFill>
              </a:endParaRPr>
            </a:p>
          </p:txBody>
        </p:sp>
      </p:grpSp>
      <p:sp>
        <p:nvSpPr>
          <p:cNvPr id="24" name="左右箭头 23"/>
          <p:cNvSpPr/>
          <p:nvPr/>
        </p:nvSpPr>
        <p:spPr>
          <a:xfrm>
            <a:off x="2612572" y="2351291"/>
            <a:ext cx="783771" cy="40821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8094" y="3818168"/>
            <a:ext cx="1747157" cy="8490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The minimum-state DFA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 rot="5400000">
            <a:off x="6958039" y="3191021"/>
            <a:ext cx="818722" cy="42692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07447" y="3100081"/>
            <a:ext cx="16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14843"/>
                </a:solidFill>
              </a:rPr>
              <a:t>Minimization</a:t>
            </a:r>
            <a:endParaRPr lang="zh-CN" altLang="en-US" b="1" dirty="0">
              <a:solidFill>
                <a:srgbClr val="514843"/>
              </a:solidFill>
            </a:endParaRPr>
          </a:p>
        </p:txBody>
      </p:sp>
      <p:sp>
        <p:nvSpPr>
          <p:cNvPr id="34" name="内容占位符 2"/>
          <p:cNvSpPr>
            <a:spLocks noGrp="1"/>
          </p:cNvSpPr>
          <p:nvPr>
            <p:ph idx="1"/>
          </p:nvPr>
        </p:nvSpPr>
        <p:spPr>
          <a:xfrm>
            <a:off x="559132" y="4787058"/>
            <a:ext cx="8152039" cy="189407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7030A0"/>
                </a:solidFill>
              </a:rPr>
              <a:t>Conclusion 1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en-US" altLang="zh-CN" dirty="0" smtClean="0"/>
              <a:t>For any </a:t>
            </a:r>
            <a:r>
              <a:rPr lang="en-US" altLang="zh-CN" dirty="0" smtClean="0"/>
              <a:t>FA </a:t>
            </a:r>
            <a:r>
              <a:rPr lang="en-US" altLang="zh-CN" i="1" dirty="0"/>
              <a:t>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there exists a regular expression </a:t>
            </a:r>
            <a:r>
              <a:rPr lang="en-US" altLang="zh-CN" i="1" dirty="0" smtClean="0"/>
              <a:t>r</a:t>
            </a:r>
            <a:r>
              <a:rPr lang="zh-CN" altLang="en-US" dirty="0"/>
              <a:t> </a:t>
            </a:r>
            <a:r>
              <a:rPr lang="en-US" altLang="zh-CN" dirty="0" smtClean="0"/>
              <a:t>that </a:t>
            </a:r>
            <a:r>
              <a:rPr lang="en-US" altLang="zh-CN" i="1" dirty="0" smtClean="0"/>
              <a:t>L(r</a:t>
            </a:r>
            <a:r>
              <a:rPr lang="en-US" altLang="zh-CN" i="1" dirty="0"/>
              <a:t>) = L (M)</a:t>
            </a:r>
            <a:r>
              <a:rPr lang="zh-CN" altLang="en-US" dirty="0" smtClean="0"/>
              <a:t>；</a:t>
            </a:r>
            <a:r>
              <a:rPr lang="en-US" altLang="zh-CN" dirty="0" smtClean="0"/>
              <a:t>For any regular expression </a:t>
            </a:r>
            <a:r>
              <a:rPr lang="en-US" altLang="zh-CN" i="1" dirty="0" smtClean="0"/>
              <a:t>r</a:t>
            </a:r>
            <a:r>
              <a:rPr lang="zh-CN" altLang="en-US" dirty="0" smtClean="0"/>
              <a:t>，</a:t>
            </a:r>
            <a:r>
              <a:rPr lang="en-US" altLang="zh-CN" dirty="0"/>
              <a:t> there exists </a:t>
            </a:r>
            <a:r>
              <a:rPr lang="en-US" altLang="zh-CN" dirty="0" smtClean="0"/>
              <a:t>an FA </a:t>
            </a:r>
            <a:r>
              <a:rPr lang="en-US" altLang="zh-CN" i="1" dirty="0" smtClean="0"/>
              <a:t>M</a:t>
            </a:r>
            <a:r>
              <a:rPr lang="zh-CN" altLang="en-US" dirty="0"/>
              <a:t> </a:t>
            </a:r>
            <a:r>
              <a:rPr lang="en-US" altLang="zh-CN" dirty="0" smtClean="0"/>
              <a:t>that </a:t>
            </a:r>
            <a:r>
              <a:rPr lang="en-US" altLang="zh-CN" i="1" dirty="0" smtClean="0"/>
              <a:t>L(M</a:t>
            </a:r>
            <a:r>
              <a:rPr lang="en-US" altLang="zh-CN" i="1" dirty="0"/>
              <a:t>) = L (r</a:t>
            </a:r>
            <a:r>
              <a:rPr lang="en-US" altLang="zh-CN" i="1" dirty="0" smtClean="0"/>
              <a:t>)</a:t>
            </a:r>
            <a:r>
              <a:rPr lang="en-US" altLang="zh-CN" i="1" dirty="0" smtClean="0"/>
              <a:t>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7030A0"/>
                </a:solidFill>
              </a:rPr>
              <a:t>Conclusion 2</a:t>
            </a:r>
            <a:r>
              <a:rPr lang="zh-CN" altLang="en-US" dirty="0" smtClean="0">
                <a:solidFill>
                  <a:srgbClr val="7030A0"/>
                </a:solidFill>
              </a:rPr>
              <a:t>： </a:t>
            </a:r>
            <a:r>
              <a:rPr lang="en-US" altLang="zh-CN" dirty="0" smtClean="0"/>
              <a:t>For each right (left) linear grammar G, there exists an FA 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 that </a:t>
            </a:r>
            <a:r>
              <a:rPr lang="en-US" altLang="zh-CN" dirty="0" smtClean="0"/>
              <a:t>L(M</a:t>
            </a:r>
            <a:r>
              <a:rPr lang="en-US" altLang="zh-CN" dirty="0" smtClean="0"/>
              <a:t>) = L (G)</a:t>
            </a:r>
            <a:r>
              <a:rPr lang="zh-CN" altLang="en-US" dirty="0" smtClean="0"/>
              <a:t>；</a:t>
            </a:r>
            <a:r>
              <a:rPr lang="en-US" altLang="zh-CN" dirty="0"/>
              <a:t> For any FA </a:t>
            </a:r>
            <a:r>
              <a:rPr lang="en-US" altLang="zh-CN" i="1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there exists a right (left) linear grammar </a:t>
            </a:r>
            <a:r>
              <a:rPr lang="en-US" altLang="zh-CN" dirty="0" smtClean="0"/>
              <a:t>G that </a:t>
            </a:r>
            <a:r>
              <a:rPr lang="en-US" altLang="zh-CN" i="1" dirty="0" smtClean="0"/>
              <a:t>L(G</a:t>
            </a:r>
            <a:r>
              <a:rPr lang="en-US" altLang="zh-CN" i="1" dirty="0" smtClean="0"/>
              <a:t>) = L (M).</a:t>
            </a:r>
          </a:p>
        </p:txBody>
      </p:sp>
    </p:spTree>
    <p:extLst>
      <p:ext uri="{BB962C8B-B14F-4D97-AF65-F5344CB8AC3E}">
        <p14:creationId xmlns:p14="http://schemas.microsoft.com/office/powerpoint/2010/main" val="18795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NFA                      </a:t>
            </a:r>
            <a:r>
              <a:rPr lang="en-US" altLang="zh-CN" dirty="0" smtClean="0"/>
              <a:t>Regular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340" y="1526464"/>
            <a:ext cx="7486650" cy="14640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Add two node X and Y on the transition diagram of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representing the unique initial state and final state. Draw 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</a:rPr>
              <a:t>-edges from X to the original initial states of M and draw </a:t>
            </a:r>
            <a:r>
              <a:rPr lang="el-GR" altLang="zh-CN" dirty="0">
                <a:latin typeface="Cambria Math"/>
                <a:ea typeface="Cambria Math"/>
              </a:rPr>
              <a:t>ε</a:t>
            </a:r>
            <a:r>
              <a:rPr lang="en-US" altLang="zh-CN" dirty="0">
                <a:latin typeface="Cambria Math"/>
                <a:ea typeface="Cambria Math"/>
              </a:rPr>
              <a:t>-edges from </a:t>
            </a:r>
            <a:r>
              <a:rPr lang="en-US" altLang="zh-CN" dirty="0" smtClean="0">
                <a:latin typeface="Cambria Math"/>
                <a:ea typeface="Cambria Math"/>
              </a:rPr>
              <a:t>the original final states to Y.  Then, we have an extended NFA M’. </a:t>
            </a:r>
            <a:r>
              <a:rPr lang="zh-CN" altLang="en-US" dirty="0">
                <a:latin typeface="Cambria Math"/>
                <a:ea typeface="Cambria Math"/>
              </a:rPr>
              <a:t> </a:t>
            </a:r>
            <a:r>
              <a:rPr lang="en-US" altLang="zh-CN" dirty="0" smtClean="0">
                <a:latin typeface="Cambria Math"/>
                <a:ea typeface="Cambria Math"/>
              </a:rPr>
              <a:t>Obviously, we have </a:t>
            </a:r>
            <a:r>
              <a:rPr lang="en-US" altLang="zh-CN" i="1" dirty="0" smtClean="0">
                <a:latin typeface="Cambria Math"/>
                <a:ea typeface="Cambria Math"/>
              </a:rPr>
              <a:t>L(M)=L(M’)</a:t>
            </a:r>
            <a:r>
              <a:rPr lang="en-US" altLang="zh-CN" i="1" dirty="0">
                <a:latin typeface="Cambria Math"/>
                <a:ea typeface="Cambria Math"/>
              </a:rPr>
              <a:t>.</a:t>
            </a:r>
            <a:endParaRPr lang="en-US" altLang="zh-CN" i="1" dirty="0" smtClean="0">
              <a:latin typeface="Cambria Math"/>
              <a:ea typeface="Cambria Math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For M ‘ , we repeatedly </a:t>
            </a:r>
            <a:r>
              <a:rPr lang="en-US" altLang="zh-CN" dirty="0"/>
              <a:t>use </a:t>
            </a:r>
            <a:r>
              <a:rPr lang="en-US" altLang="zh-CN" dirty="0" smtClean="0"/>
              <a:t> </a:t>
            </a:r>
            <a:r>
              <a:rPr lang="en-US" altLang="zh-CN" dirty="0"/>
              <a:t>the following three </a:t>
            </a:r>
            <a:r>
              <a:rPr lang="en-US" altLang="zh-CN" dirty="0" smtClean="0"/>
              <a:t>rules: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1891598" y="688406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853327" y="33792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142997" y="335157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770164" y="33734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7" name="直接箭头连接符 46"/>
          <p:cNvCxnSpPr>
            <a:endCxn id="44" idx="2"/>
          </p:cNvCxnSpPr>
          <p:nvPr/>
        </p:nvCxnSpPr>
        <p:spPr>
          <a:xfrm flipV="1">
            <a:off x="6314446" y="365681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50" idx="2"/>
          </p:cNvCxnSpPr>
          <p:nvPr/>
        </p:nvCxnSpPr>
        <p:spPr>
          <a:xfrm flipV="1">
            <a:off x="1662113" y="3645604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4545" y="33356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266553" y="3368018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2794253" y="3667372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3359987" y="33734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262" y="508391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95007" y="56659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211844" y="56601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6" name="弧形 55"/>
          <p:cNvSpPr/>
          <p:nvPr/>
        </p:nvSpPr>
        <p:spPr>
          <a:xfrm rot="5702527">
            <a:off x="2292947" y="5328360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99632" y="507177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8" name="直接箭头连接符 57"/>
          <p:cNvCxnSpPr>
            <a:endCxn id="54" idx="2"/>
          </p:cNvCxnSpPr>
          <p:nvPr/>
        </p:nvCxnSpPr>
        <p:spPr>
          <a:xfrm flipV="1">
            <a:off x="2756126" y="59435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45742" y="554109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C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142265" y="562813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61" name="直接箭头连接符 60"/>
          <p:cNvCxnSpPr>
            <a:endCxn id="55" idx="2"/>
          </p:cNvCxnSpPr>
          <p:nvPr/>
        </p:nvCxnSpPr>
        <p:spPr>
          <a:xfrm flipV="1">
            <a:off x="1700180" y="5937762"/>
            <a:ext cx="511664" cy="21764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789796" y="554652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84083" y="32843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885985" y="44567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770164" y="44509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6330775" y="473431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330775" y="43386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A|B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3270652" y="435769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127848" y="432847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弧形 69"/>
          <p:cNvSpPr/>
          <p:nvPr/>
        </p:nvSpPr>
        <p:spPr>
          <a:xfrm>
            <a:off x="1329089" y="4135267"/>
            <a:ext cx="2291631" cy="805541"/>
          </a:xfrm>
          <a:prstGeom prst="arc">
            <a:avLst>
              <a:gd name="adj1" fmla="val 11381042"/>
              <a:gd name="adj2" fmla="val 2098719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1" name="弧形 70"/>
          <p:cNvSpPr/>
          <p:nvPr/>
        </p:nvSpPr>
        <p:spPr>
          <a:xfrm rot="10800000">
            <a:off x="1389105" y="4287667"/>
            <a:ext cx="2291631" cy="805541"/>
          </a:xfrm>
          <a:prstGeom prst="arc">
            <a:avLst>
              <a:gd name="adj1" fmla="val 11669908"/>
              <a:gd name="adj2" fmla="val 20987195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45948" y="40705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5948" y="47561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882772" y="562955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766951" y="562378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6327091" y="5940826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244425" y="5532037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BA*C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4269613" y="4377217"/>
            <a:ext cx="963386" cy="7788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14446" y="328171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AB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Regular expression</a:t>
            </a:r>
            <a:r>
              <a:rPr lang="en-US" altLang="zh-CN" dirty="0" smtClean="0"/>
              <a:t>               </a:t>
            </a:r>
            <a:r>
              <a:rPr lang="en-US" altLang="zh-CN" dirty="0" smtClean="0"/>
              <a:t>NFA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4429" y="3674354"/>
            <a:ext cx="1018902" cy="4572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Union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346440" y="683767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901340" y="1363173"/>
            <a:ext cx="7486650" cy="19188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514843"/>
                </a:solidFill>
              </a:rPr>
              <a:t>Three basic conversions </a:t>
            </a:r>
            <a:endParaRPr lang="en-US" altLang="zh-CN" dirty="0" smtClean="0">
              <a:solidFill>
                <a:srgbClr val="514843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514843"/>
                </a:solidFill>
              </a:rPr>
              <a:t>     r=</a:t>
            </a:r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ε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                                   r=</a:t>
            </a:r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ϕ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                                 r=a      </a:t>
            </a:r>
            <a:r>
              <a:rPr lang="en-US" altLang="zh-CN" dirty="0" err="1" smtClean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∊</a:t>
            </a:r>
            <a:r>
              <a:rPr altLang="en-US" dirty="0">
                <a:solidFill>
                  <a:srgbClr val="514843"/>
                </a:solidFill>
                <a:latin typeface="Cambria Math"/>
              </a:rPr>
              <a:t> ∑</a:t>
            </a:r>
            <a:endParaRPr lang="en-US" altLang="zh-CN" dirty="0" smtClean="0">
              <a:solidFill>
                <a:srgbClr val="514843"/>
              </a:solidFill>
            </a:endParaRPr>
          </a:p>
          <a:p>
            <a:endParaRPr lang="en-US" altLang="zh-CN" dirty="0" smtClean="0">
              <a:solidFill>
                <a:srgbClr val="514843"/>
              </a:solidFill>
            </a:endParaRPr>
          </a:p>
          <a:p>
            <a:r>
              <a:rPr lang="en-US" altLang="en-US" dirty="0">
                <a:solidFill>
                  <a:srgbClr val="514843"/>
                </a:solidFill>
              </a:rPr>
              <a:t>For </a:t>
            </a:r>
            <a:r>
              <a:rPr lang="en-US" altLang="en-US" dirty="0" smtClean="0">
                <a:solidFill>
                  <a:srgbClr val="514843"/>
                </a:solidFill>
              </a:rPr>
              <a:t>r  </a:t>
            </a:r>
            <a:r>
              <a:rPr lang="en-US" altLang="en-US" dirty="0">
                <a:solidFill>
                  <a:srgbClr val="514843"/>
                </a:solidFill>
              </a:rPr>
              <a:t>, we repeatedly use  the following three </a:t>
            </a:r>
            <a:r>
              <a:rPr lang="en-US" altLang="en-US" dirty="0" smtClean="0">
                <a:solidFill>
                  <a:srgbClr val="514843"/>
                </a:solidFill>
              </a:rPr>
              <a:t>rules:</a:t>
            </a:r>
            <a:endParaRPr altLang="en-US" dirty="0">
              <a:solidFill>
                <a:srgbClr val="514843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231651" y="2220162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同心圆 15"/>
          <p:cNvSpPr/>
          <p:nvPr/>
        </p:nvSpPr>
        <p:spPr>
          <a:xfrm>
            <a:off x="1027102" y="2228586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7" name="同心圆 16"/>
          <p:cNvSpPr/>
          <p:nvPr/>
        </p:nvSpPr>
        <p:spPr>
          <a:xfrm>
            <a:off x="4096845" y="2220161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err="1">
                <a:solidFill>
                  <a:srgbClr val="514843"/>
                </a:solidFill>
              </a:rPr>
              <a:t>f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86491" y="2228587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6961927" y="2228586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err="1">
                <a:solidFill>
                  <a:srgbClr val="514843"/>
                </a:solidFill>
              </a:rPr>
              <a:t>f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424710" y="2594930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49553" y="22198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492915" y="3282038"/>
            <a:ext cx="2320063" cy="578871"/>
            <a:chOff x="3231651" y="3282038"/>
            <a:chExt cx="2320063" cy="578871"/>
          </a:xfrm>
        </p:grpSpPr>
        <p:sp>
          <p:nvSpPr>
            <p:cNvPr id="26" name="圆角矩形 25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8319" y="4152894"/>
            <a:ext cx="2320063" cy="578872"/>
            <a:chOff x="3247055" y="4152894"/>
            <a:chExt cx="2320063" cy="578872"/>
          </a:xfrm>
        </p:grpSpPr>
        <p:sp>
          <p:nvSpPr>
            <p:cNvPr id="27" name="圆角矩形 26"/>
            <p:cNvSpPr/>
            <p:nvPr/>
          </p:nvSpPr>
          <p:spPr>
            <a:xfrm>
              <a:off x="3247055" y="4152894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458626" y="4176594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644666" y="4176595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298593" y="5034638"/>
            <a:ext cx="2320063" cy="578871"/>
            <a:chOff x="3231651" y="3282038"/>
            <a:chExt cx="2320063" cy="578871"/>
          </a:xfrm>
        </p:grpSpPr>
        <p:sp>
          <p:nvSpPr>
            <p:cNvPr id="30" name="圆角矩形 29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165162" y="5031117"/>
            <a:ext cx="2320063" cy="578871"/>
            <a:chOff x="3247055" y="4152894"/>
            <a:chExt cx="2320063" cy="578871"/>
          </a:xfrm>
        </p:grpSpPr>
        <p:sp>
          <p:nvSpPr>
            <p:cNvPr id="36" name="圆角矩形 35"/>
            <p:cNvSpPr/>
            <p:nvPr/>
          </p:nvSpPr>
          <p:spPr>
            <a:xfrm>
              <a:off x="3247055" y="4152894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458626" y="4176594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2740" y="5954481"/>
            <a:ext cx="2320063" cy="578871"/>
            <a:chOff x="3231651" y="3282038"/>
            <a:chExt cx="2320063" cy="578871"/>
          </a:xfrm>
        </p:grpSpPr>
        <p:sp>
          <p:nvSpPr>
            <p:cNvPr id="40" name="圆角矩形 39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240747" y="3621424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4" name="同心圆 43"/>
          <p:cNvSpPr/>
          <p:nvPr/>
        </p:nvSpPr>
        <p:spPr>
          <a:xfrm>
            <a:off x="6537470" y="3625372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5" name="同心圆 44"/>
          <p:cNvSpPr/>
          <p:nvPr/>
        </p:nvSpPr>
        <p:spPr>
          <a:xfrm>
            <a:off x="6577739" y="5058338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 smtClean="0">
                <a:solidFill>
                  <a:srgbClr val="514843"/>
                </a:solidFill>
              </a:rPr>
              <a:t>2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6" name="同心圆 45"/>
          <p:cNvSpPr/>
          <p:nvPr/>
        </p:nvSpPr>
        <p:spPr>
          <a:xfrm>
            <a:off x="6463444" y="5966330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75110" y="5940076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637196" y="5404578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62039" y="50294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2938015" y="62234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62858" y="58483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5872518" y="6239759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997361" y="586465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4" name="弧形 53"/>
          <p:cNvSpPr/>
          <p:nvPr/>
        </p:nvSpPr>
        <p:spPr>
          <a:xfrm rot="20959810">
            <a:off x="2597826" y="3203354"/>
            <a:ext cx="1145722" cy="879152"/>
          </a:xfrm>
          <a:prstGeom prst="arc">
            <a:avLst>
              <a:gd name="adj1" fmla="val 10549658"/>
              <a:gd name="adj2" fmla="val 1957361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5" name="弧形 54"/>
          <p:cNvSpPr/>
          <p:nvPr/>
        </p:nvSpPr>
        <p:spPr>
          <a:xfrm rot="13449588">
            <a:off x="2550029" y="3583053"/>
            <a:ext cx="1279071" cy="969870"/>
          </a:xfrm>
          <a:prstGeom prst="arc">
            <a:avLst>
              <a:gd name="adj1" fmla="val 11972664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6" name="弧形 55"/>
          <p:cNvSpPr/>
          <p:nvPr/>
        </p:nvSpPr>
        <p:spPr>
          <a:xfrm rot="2355129">
            <a:off x="5752332" y="3330411"/>
            <a:ext cx="1145722" cy="758306"/>
          </a:xfrm>
          <a:prstGeom prst="arc">
            <a:avLst>
              <a:gd name="adj1" fmla="val 10549658"/>
              <a:gd name="adj2" fmla="val 1901654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7" name="弧形 56"/>
          <p:cNvSpPr/>
          <p:nvPr/>
        </p:nvSpPr>
        <p:spPr>
          <a:xfrm rot="9770064">
            <a:off x="5554823" y="3667959"/>
            <a:ext cx="1279071" cy="969870"/>
          </a:xfrm>
          <a:prstGeom prst="arc">
            <a:avLst>
              <a:gd name="adj1" fmla="val 11972664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12835" y="318786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27778" y="426951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57502" y="31897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94486" y="41809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2" name="弧形 61"/>
          <p:cNvSpPr/>
          <p:nvPr/>
        </p:nvSpPr>
        <p:spPr>
          <a:xfrm>
            <a:off x="3951607" y="5796920"/>
            <a:ext cx="1409503" cy="420741"/>
          </a:xfrm>
          <a:prstGeom prst="arc">
            <a:avLst>
              <a:gd name="adj1" fmla="val 11115751"/>
              <a:gd name="adj2" fmla="val 0"/>
            </a:avLst>
          </a:prstGeom>
          <a:ln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06454" y="567443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4" name="弧形 63"/>
          <p:cNvSpPr/>
          <p:nvPr/>
        </p:nvSpPr>
        <p:spPr>
          <a:xfrm rot="10800000">
            <a:off x="2687695" y="6182638"/>
            <a:ext cx="4057806" cy="495748"/>
          </a:xfrm>
          <a:prstGeom prst="arc">
            <a:avLst>
              <a:gd name="adj1" fmla="val 10923026"/>
              <a:gd name="adj2" fmla="val 21515533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20336" y="65287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6" name="内容占位符 2"/>
          <p:cNvSpPr txBox="1">
            <a:spLocks/>
          </p:cNvSpPr>
          <p:nvPr/>
        </p:nvSpPr>
        <p:spPr>
          <a:xfrm>
            <a:off x="95534" y="5060307"/>
            <a:ext cx="2099513" cy="4572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 smtClean="0"/>
              <a:t>Concatenation</a:t>
            </a:r>
            <a:endParaRPr lang="zh-CN" altLang="en-US" dirty="0"/>
          </a:p>
        </p:txBody>
      </p:sp>
      <p:sp>
        <p:nvSpPr>
          <p:cNvPr id="67" name="内容占位符 2"/>
          <p:cNvSpPr txBox="1">
            <a:spLocks/>
          </p:cNvSpPr>
          <p:nvPr/>
        </p:nvSpPr>
        <p:spPr>
          <a:xfrm>
            <a:off x="339510" y="6005387"/>
            <a:ext cx="1815901" cy="4572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rgbClr val="514843"/>
                </a:solidFill>
              </a:rPr>
              <a:t>closure</a:t>
            </a:r>
            <a:endParaRPr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Grammar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where each production has th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form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l-GR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B|</a:t>
            </a:r>
            <a:r>
              <a:rPr lang="el-GR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α</a:t>
            </a:r>
            <a:r>
              <a:rPr lang="zh-CN" altLang="en-US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nonterminal in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a state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add a new final state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= (V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⋃{f},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{f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transition functions can be defined as follows.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⋃{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has a transition function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(A, a) = f</a:t>
            </a:r>
          </a:p>
          <a:p>
            <a:pPr marL="0" indent="0">
              <a:buNone/>
            </a:pP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Cambria Math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⋃{</a:t>
            </a:r>
            <a:r>
              <a:rPr lang="el-GR" altLang="zh-CN" dirty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|...|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has a transition function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(A, a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) = {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...,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Right linear Grammar </a:t>
            </a:r>
            <a:r>
              <a:rPr lang="en-US" altLang="zh-CN" dirty="0" smtClean="0"/>
              <a:t>            NFA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771132" y="624681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Analyzer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Lexical Analysis Versus Parsing</a:t>
            </a:r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1 . Simplicity of design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is </a:t>
            </a:r>
            <a:r>
              <a:rPr lang="en-US" altLang="zh-CN" sz="1700" u="sng" dirty="0">
                <a:solidFill>
                  <a:srgbClr val="7030A0"/>
                </a:solidFill>
              </a:rPr>
              <a:t>the most important consideration. The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separation of </a:t>
            </a:r>
            <a:r>
              <a:rPr lang="en-US" altLang="zh-CN" sz="1700" u="sng" dirty="0">
                <a:solidFill>
                  <a:srgbClr val="7030A0"/>
                </a:solidFill>
              </a:rPr>
              <a:t>lexical and syntactic analysis often allows us to simplify at least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one of </a:t>
            </a:r>
            <a:r>
              <a:rPr lang="en-US" altLang="zh-CN" sz="1700" u="sng" dirty="0">
                <a:solidFill>
                  <a:srgbClr val="7030A0"/>
                </a:solidFill>
              </a:rPr>
              <a:t>these tasks. </a:t>
            </a:r>
            <a:r>
              <a:rPr lang="en-US" altLang="zh-CN" sz="1700" dirty="0"/>
              <a:t>For example, a parser that had to deal with </a:t>
            </a:r>
            <a:r>
              <a:rPr lang="en-US" altLang="zh-CN" sz="1700" dirty="0" smtClean="0"/>
              <a:t>comments and </a:t>
            </a:r>
            <a:r>
              <a:rPr lang="en-US" altLang="zh-CN" sz="1700" dirty="0"/>
              <a:t>whitespace as syntactic units would be. considerably more </a:t>
            </a:r>
            <a:r>
              <a:rPr lang="en-US" altLang="zh-CN" sz="1700" dirty="0" smtClean="0"/>
              <a:t>complex than </a:t>
            </a:r>
            <a:r>
              <a:rPr lang="en-US" altLang="zh-CN" sz="1700" dirty="0"/>
              <a:t>one that can assume comments and whitespace have already </a:t>
            </a:r>
            <a:r>
              <a:rPr lang="en-US" altLang="zh-CN" sz="1700" dirty="0" smtClean="0"/>
              <a:t>been removed </a:t>
            </a:r>
            <a:r>
              <a:rPr lang="en-US" altLang="zh-CN" sz="1700" dirty="0"/>
              <a:t>by the lexical analyzer. If we are designing a new </a:t>
            </a:r>
            <a:r>
              <a:rPr lang="en-US" altLang="zh-CN" sz="1700" dirty="0" smtClean="0"/>
              <a:t>language, separating </a:t>
            </a:r>
            <a:r>
              <a:rPr lang="en-US" altLang="zh-CN" sz="1700" dirty="0"/>
              <a:t>lexical and syntactic concerns can lead to a cleaner </a:t>
            </a:r>
            <a:r>
              <a:rPr lang="en-US" altLang="zh-CN" sz="1700" dirty="0" smtClean="0"/>
              <a:t>overall language </a:t>
            </a:r>
            <a:r>
              <a:rPr lang="en-US" altLang="zh-CN" sz="1700" dirty="0"/>
              <a:t>design.</a:t>
            </a:r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2. Compiler efficiency is improved. </a:t>
            </a:r>
            <a:r>
              <a:rPr lang="en-US" altLang="zh-CN" sz="1700" dirty="0"/>
              <a:t>A separate lexical analyzer allows us </a:t>
            </a:r>
            <a:r>
              <a:rPr lang="en-US" altLang="zh-CN" sz="1700" dirty="0" smtClean="0"/>
              <a:t>to apply </a:t>
            </a:r>
            <a:r>
              <a:rPr lang="en-US" altLang="zh-CN" sz="1700" dirty="0"/>
              <a:t>specialized techniques that serve only the lexical task, not the </a:t>
            </a:r>
            <a:r>
              <a:rPr lang="en-US" altLang="zh-CN" sz="1700" dirty="0" smtClean="0"/>
              <a:t>job of </a:t>
            </a:r>
            <a:r>
              <a:rPr lang="en-US" altLang="zh-CN" sz="1700" dirty="0"/>
              <a:t>parsing. In addition, specialized buffering techniques for reading </a:t>
            </a:r>
            <a:r>
              <a:rPr lang="en-US" altLang="zh-CN" sz="1700" dirty="0" smtClean="0"/>
              <a:t>input characters </a:t>
            </a:r>
            <a:r>
              <a:rPr lang="en-US" altLang="zh-CN" sz="1700" dirty="0"/>
              <a:t>can speed up the compiler significantly</a:t>
            </a:r>
            <a:r>
              <a:rPr lang="en-US" altLang="zh-CN" sz="1700" dirty="0" smtClean="0"/>
              <a:t>. (</a:t>
            </a:r>
            <a:r>
              <a:rPr lang="en-US" altLang="zh-CN" sz="1700" dirty="0" smtClean="0">
                <a:solidFill>
                  <a:srgbClr val="FF0000"/>
                </a:solidFill>
              </a:rPr>
              <a:t>Parsing is more complicated and slower</a:t>
            </a:r>
            <a:r>
              <a:rPr lang="en-US" altLang="zh-CN" sz="1700" dirty="0" smtClean="0"/>
              <a:t>)</a:t>
            </a:r>
            <a:endParaRPr lang="en-US" altLang="zh-CN" sz="1700" dirty="0"/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3. Compiler portability is enhanced. </a:t>
            </a:r>
            <a:r>
              <a:rPr lang="en-US" altLang="zh-CN" sz="1700" dirty="0"/>
              <a:t>Input-device-specific peculiarities </a:t>
            </a:r>
            <a:r>
              <a:rPr lang="en-US" altLang="zh-CN" sz="1700" dirty="0" smtClean="0"/>
              <a:t>can be </a:t>
            </a:r>
            <a:r>
              <a:rPr lang="en-US" altLang="zh-CN" sz="1700" dirty="0"/>
              <a:t>restricted to the lexical analyzer.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200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M=&lt;S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altLang="zh-CN" dirty="0" smtClean="0"/>
              <a:t>If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∉F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，另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=&lt;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𝓟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set of productions defined by following rules: 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any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have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(A, a)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=B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Then</a:t>
            </a:r>
            <a:endParaRPr lang="en-US" altLang="zh-CN" dirty="0" smtClean="0"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Cambria Math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aB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if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∉F</a:t>
            </a:r>
            <a:endParaRPr lang="en-US" altLang="zh-CN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a|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aB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if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F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we add an initial state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’ and construct the production 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’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</a:t>
            </a:r>
            <a:r>
              <a:rPr lang="el-GR" altLang="zh-CN" dirty="0">
                <a:latin typeface="Cambria Math"/>
                <a:ea typeface="Cambria Math"/>
              </a:rPr>
              <a:t> ε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 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DFA             Right linear Grammar 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10220" y="691012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2999" y="5029201"/>
            <a:ext cx="6613071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Thinking</a:t>
            </a:r>
            <a:r>
              <a:rPr lang="zh-CN" altLang="en-US" sz="2000" dirty="0" smtClean="0">
                <a:solidFill>
                  <a:srgbClr val="FFFFFF"/>
                </a:solidFill>
              </a:rPr>
              <a:t>：</a:t>
            </a:r>
            <a:endParaRPr lang="en-US" altLang="zh-CN" sz="2000" dirty="0" smtClean="0">
              <a:solidFill>
                <a:srgbClr val="FFFFFF"/>
              </a:solidFill>
            </a:endParaRP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 smtClean="0">
                <a:solidFill>
                  <a:srgbClr val="FFFFFF"/>
                </a:solidFill>
              </a:rPr>
              <a:t>Conversions between FA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</a:rPr>
              <a:t>and left linear grammar?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among FA, Regular Expression, &amp; Regular </a:t>
            </a:r>
            <a:r>
              <a:rPr lang="en-US" altLang="zh-CN" dirty="0" smtClean="0"/>
              <a:t>Grammar –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5746" y="1564141"/>
            <a:ext cx="1930854" cy="1992086"/>
          </a:xfrm>
        </p:spPr>
        <p:txBody>
          <a:bodyPr/>
          <a:lstStyle/>
          <a:p>
            <a:r>
              <a:rPr lang="en-US" altLang="zh-CN" dirty="0" smtClean="0"/>
              <a:t>A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0|0B|1D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0D|1C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C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0|0B|1D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0D|1D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27" y="1603602"/>
            <a:ext cx="23907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2" y="4125004"/>
            <a:ext cx="32289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368200" y="5020459"/>
            <a:ext cx="1267165" cy="3592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514843"/>
                </a:solidFill>
                <a:latin typeface="Times New Roman" panose="02020603050405020304" pitchFamily="18" charset="0"/>
              </a:rPr>
              <a:t>r =  0(10)*</a:t>
            </a:r>
            <a:endParaRPr lang="en-US" altLang="zh-CN" dirty="0" smtClean="0">
              <a:solidFill>
                <a:srgbClr val="514843"/>
              </a:solidFill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673706" y="2367642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813320" y="3601918"/>
            <a:ext cx="621633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 rot="10800000">
            <a:off x="3461434" y="5020459"/>
            <a:ext cx="621633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Give the tokens (including names and attributes) of the following C++ code clip.</a:t>
            </a:r>
            <a:endParaRPr lang="zh-CN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kern="100" dirty="0" err="1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nMulDiv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n1, </a:t>
            </a: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n2) 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smtClean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(n3 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== 0) </a:t>
            </a:r>
            <a:r>
              <a:rPr lang="en-US" altLang="zh-CN" kern="100" dirty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smtClean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kern="100" dirty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(n1 * n2) / n3;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smtClean="0"/>
              <a:t>2. The </a:t>
            </a:r>
            <a:r>
              <a:rPr lang="en-US" altLang="zh-CN" dirty="0"/>
              <a:t>legal file name of a system has the form</a:t>
            </a:r>
          </a:p>
          <a:p>
            <a:pPr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100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100" kern="100" dirty="0" err="1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device:name.extension</a:t>
            </a:r>
            <a:endParaRPr lang="en-US" altLang="zh-CN" sz="2100" kern="100" dirty="0">
              <a:solidFill>
                <a:schemeClr val="tx2"/>
              </a:solidFill>
              <a:latin typeface="Courier New" panose="020703090202050204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kern="100" dirty="0" smtClean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extension</a:t>
            </a:r>
            <a:r>
              <a:rPr lang="en-US" altLang="zh-CN" dirty="0" smtClean="0"/>
              <a:t> </a:t>
            </a:r>
            <a:r>
              <a:rPr lang="en-US" altLang="zh-CN" dirty="0"/>
              <a:t>are optional. Simply, </a:t>
            </a: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</a:t>
            </a:r>
            <a:r>
              <a:rPr lang="en-US" altLang="zh-CN" dirty="0" smtClean="0"/>
              <a:t>, </a:t>
            </a:r>
            <a:r>
              <a:rPr lang="en-US" altLang="zh-CN" kern="100" dirty="0" smtClean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name </a:t>
            </a:r>
            <a:r>
              <a:rPr lang="en-US" altLang="zh-CN" dirty="0" smtClean="0"/>
              <a:t>and </a:t>
            </a: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extension</a:t>
            </a:r>
            <a:r>
              <a:rPr lang="en-US" altLang="zh-CN" dirty="0"/>
              <a:t> </a:t>
            </a:r>
            <a:r>
              <a:rPr lang="en-US" altLang="zh-CN" dirty="0" smtClean="0"/>
              <a:t>are </a:t>
            </a:r>
            <a:r>
              <a:rPr lang="en-US" altLang="zh-CN" dirty="0"/>
              <a:t>strings without length limitation (but at least include one character). Draw a transition diagram to recognize the file names. (For simplicity, you can use a letter </a:t>
            </a:r>
            <a:r>
              <a:rPr lang="en-US" altLang="zh-CN" i="1" dirty="0"/>
              <a:t>d </a:t>
            </a:r>
            <a:r>
              <a:rPr lang="en-US" altLang="zh-CN" dirty="0"/>
              <a:t>for any legal input character)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9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7672" y="2013004"/>
            <a:ext cx="84479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3.Write </a:t>
            </a:r>
            <a:r>
              <a:rPr lang="en-US" altLang="zh-CN" sz="2000" b="1" dirty="0"/>
              <a:t>the corresponding regular expressions for the following strings.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1) Binary strings that end with 01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2) Decimal integer strings than can be divided by five without remainder.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3) Binary strings that include odd 1 or odd 0.</a:t>
            </a:r>
          </a:p>
          <a:p>
            <a:endParaRPr lang="en-US" altLang="zh-CN" sz="2000" dirty="0"/>
          </a:p>
          <a:p>
            <a:r>
              <a:rPr lang="en-US" altLang="zh-CN" sz="2000" b="1" dirty="0" smtClean="0"/>
              <a:t>4.Construct </a:t>
            </a:r>
            <a:r>
              <a:rPr lang="en-US" altLang="zh-CN" sz="2000" b="1" dirty="0"/>
              <a:t>an NFA for regular expression 1(0|1)*101, then convert the NFA to DFA.</a:t>
            </a:r>
          </a:p>
          <a:p>
            <a:endParaRPr lang="en-US" altLang="zh-CN" sz="2000" dirty="0"/>
          </a:p>
          <a:p>
            <a:r>
              <a:rPr lang="en-US" altLang="zh-CN" sz="2000" b="1" dirty="0" smtClean="0"/>
              <a:t>5.Construct </a:t>
            </a:r>
            <a:r>
              <a:rPr lang="en-US" altLang="zh-CN" sz="2000" b="1" dirty="0"/>
              <a:t>a DFA that can accept strings on   that include even numbers of 0 and even numbers of 1.</a:t>
            </a:r>
          </a:p>
        </p:txBody>
      </p:sp>
    </p:spTree>
    <p:extLst>
      <p:ext uri="{BB962C8B-B14F-4D97-AF65-F5344CB8AC3E}">
        <p14:creationId xmlns:p14="http://schemas.microsoft.com/office/powerpoint/2010/main" val="33614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5" y="2497540"/>
            <a:ext cx="5640364" cy="30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28675" y="1635296"/>
            <a:ext cx="4429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5. Convert </a:t>
            </a:r>
            <a:r>
              <a:rPr lang="en-US" altLang="zh-CN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the following NFA to DFA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31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 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85" y="2238232"/>
            <a:ext cx="5132421" cy="39339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675" y="1635296"/>
            <a:ext cx="3836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000" b="1" dirty="0" smtClean="0">
                <a:solidFill>
                  <a:schemeClr val="tx2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000" b="1" dirty="0">
                <a:solidFill>
                  <a:schemeClr val="tx2"/>
                </a:solidFill>
              </a:rPr>
              <a:t>Minimize the following DFA</a:t>
            </a:r>
            <a:endParaRPr lang="zh-CN" altLang="zh-CN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Analyzer-token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1683327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Output of a lexical analyzer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token</a:t>
            </a:r>
          </a:p>
          <a:p>
            <a:pPr lvl="1"/>
            <a:r>
              <a:rPr lang="en-US" altLang="zh-CN" sz="2000" dirty="0" smtClean="0"/>
              <a:t>Token is a 2-tuple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&lt;name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attribute&gt;</a:t>
            </a:r>
          </a:p>
          <a:p>
            <a:pPr marL="457200" lvl="1" indent="0">
              <a:buNone/>
            </a:pP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a point to an entry in Symbol Table</a:t>
            </a:r>
            <a:endParaRPr lang="zh-CN" altLang="en-US" sz="20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580887663"/>
              </p:ext>
            </p:extLst>
          </p:nvPr>
        </p:nvGraphicFramePr>
        <p:xfrm>
          <a:off x="827537" y="3188030"/>
          <a:ext cx="7942390" cy="35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6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Analyzer-token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3480955"/>
          </a:xfrm>
        </p:spPr>
        <p:txBody>
          <a:bodyPr>
            <a:normAutofit/>
          </a:bodyPr>
          <a:lstStyle/>
          <a:p>
            <a:r>
              <a:rPr lang="en-US" altLang="zh-CN" sz="2000" i="1" dirty="0" smtClean="0"/>
              <a:t>Token</a:t>
            </a:r>
            <a:r>
              <a:rPr lang="en-US" altLang="zh-CN" sz="2000" dirty="0" smtClean="0"/>
              <a:t>, </a:t>
            </a:r>
            <a:r>
              <a:rPr lang="en-US" altLang="zh-CN" sz="2000" i="1" dirty="0" smtClean="0"/>
              <a:t>Pattern</a:t>
            </a:r>
            <a:r>
              <a:rPr lang="en-US" altLang="zh-CN" sz="2000" dirty="0" smtClean="0"/>
              <a:t> and </a:t>
            </a:r>
            <a:r>
              <a:rPr lang="en-US" altLang="zh-CN" sz="2000" i="1" dirty="0" smtClean="0"/>
              <a:t>Lexemes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token</a:t>
            </a:r>
            <a:r>
              <a:rPr lang="en-US" altLang="zh-CN" sz="1700" dirty="0"/>
              <a:t> is a pair consisting of a token name and an optional </a:t>
            </a:r>
            <a:r>
              <a:rPr lang="en-US" altLang="zh-CN" sz="1700" dirty="0" smtClean="0"/>
              <a:t>attribute value</a:t>
            </a:r>
            <a:r>
              <a:rPr lang="en-US" altLang="zh-CN" sz="1700" dirty="0"/>
              <a:t>. The token name is an abstract symbol representing a kind </a:t>
            </a:r>
            <a:r>
              <a:rPr lang="en-US" altLang="zh-CN" sz="1700" dirty="0" smtClean="0"/>
              <a:t>of lexical unit.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pattern</a:t>
            </a:r>
            <a:r>
              <a:rPr lang="en-US" altLang="zh-CN" sz="1700" dirty="0"/>
              <a:t> is a description of the form that the lexemes of a token may </a:t>
            </a:r>
            <a:r>
              <a:rPr lang="en-US" altLang="zh-CN" sz="1700" dirty="0" smtClean="0"/>
              <a:t>take. In </a:t>
            </a:r>
            <a:r>
              <a:rPr lang="en-US" altLang="zh-CN" sz="1700" dirty="0"/>
              <a:t>the case of a keyword as a token, the pattern is just the sequence </a:t>
            </a:r>
            <a:r>
              <a:rPr lang="en-US" altLang="zh-CN" sz="1700" dirty="0" smtClean="0"/>
              <a:t>of characters </a:t>
            </a:r>
            <a:r>
              <a:rPr lang="en-US" altLang="zh-CN" sz="1700" dirty="0"/>
              <a:t>that form the keyword. For identifiers and some other </a:t>
            </a:r>
            <a:r>
              <a:rPr lang="en-US" altLang="zh-CN" sz="1700" dirty="0" smtClean="0"/>
              <a:t>tokens, the </a:t>
            </a:r>
            <a:r>
              <a:rPr lang="en-US" altLang="zh-CN" sz="1700" dirty="0"/>
              <a:t>pattern is a more complex structure that is matched by many </a:t>
            </a:r>
            <a:r>
              <a:rPr lang="en-US" altLang="zh-CN" sz="1700" dirty="0" smtClean="0"/>
              <a:t>strings.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lexeme</a:t>
            </a:r>
            <a:r>
              <a:rPr lang="en-US" altLang="zh-CN" sz="1700" dirty="0"/>
              <a:t> is a sequence of characters in the source program that </a:t>
            </a:r>
            <a:r>
              <a:rPr lang="en-US" altLang="zh-CN" sz="1700" dirty="0" smtClean="0"/>
              <a:t>matches the </a:t>
            </a:r>
            <a:r>
              <a:rPr lang="en-US" altLang="zh-CN" sz="1700" dirty="0"/>
              <a:t>pattern for a token and is identified by the lexical analyzer as </a:t>
            </a:r>
            <a:r>
              <a:rPr lang="en-US" altLang="zh-CN" sz="1700" dirty="0" smtClean="0"/>
              <a:t>an instance </a:t>
            </a:r>
            <a:r>
              <a:rPr lang="en-US" altLang="zh-CN" sz="1700" dirty="0"/>
              <a:t>of that </a:t>
            </a:r>
            <a:r>
              <a:rPr lang="en-US" altLang="zh-CN" sz="1700" dirty="0" smtClean="0"/>
              <a:t>token.</a:t>
            </a:r>
            <a:endParaRPr lang="zh-CN" altLang="en-US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34" y="4657153"/>
            <a:ext cx="6218459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Analyzer-tokenization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518309"/>
            <a:ext cx="2174298" cy="1208314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while (</a:t>
            </a:r>
            <a:r>
              <a:rPr lang="en-US" altLang="zh-CN" dirty="0" err="1" smtClean="0">
                <a:latin typeface="Courier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 &gt; j)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Courier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     k = j * 3.14;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Courier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下箭头 4"/>
          <p:cNvSpPr/>
          <p:nvPr/>
        </p:nvSpPr>
        <p:spPr>
          <a:xfrm rot="16200000">
            <a:off x="3178072" y="1845128"/>
            <a:ext cx="800100" cy="71845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153270" y="1518309"/>
            <a:ext cx="4325711" cy="44772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WHILE,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&lt;LEFT_PAREN, 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pointer to ST entry for </a:t>
            </a:r>
            <a:r>
              <a:rPr lang="en-US" altLang="zh-CN" sz="1600" dirty="0" err="1" smtClean="0">
                <a:latin typeface="Courier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REL_OP, GT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j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&lt;RIGHT_PAREN, -&gt;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&lt;LEFT_BRACE, -&gt;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k 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&lt;OP_ASSIGN,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j 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&lt;OP_MULT,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&lt;REAL,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constant 3.14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&lt;SEMICOLON,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&lt;RIGHT_BRACE,-&gt;</a:t>
            </a: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Analyzer-Lexical Errors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It is hard for a lexical analyzer to tell , without the aid of other </a:t>
            </a:r>
            <a:r>
              <a:rPr lang="en-US" altLang="zh-CN" sz="2000" dirty="0" smtClean="0"/>
              <a:t>components, that </a:t>
            </a:r>
            <a:r>
              <a:rPr lang="en-US" altLang="zh-CN" sz="2000" dirty="0"/>
              <a:t>there is a source-code error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The simplest recovery strategy is "</a:t>
            </a:r>
            <a:r>
              <a:rPr lang="en-US" altLang="zh-CN" sz="2000" dirty="0">
                <a:solidFill>
                  <a:srgbClr val="7030A0"/>
                </a:solidFill>
              </a:rPr>
              <a:t>panic mode</a:t>
            </a:r>
            <a:r>
              <a:rPr lang="en-US" altLang="zh-CN" sz="2000" dirty="0"/>
              <a:t>" recovery. </a:t>
            </a:r>
            <a:r>
              <a:rPr lang="en-US" altLang="zh-CN" sz="2000" dirty="0" smtClean="0"/>
              <a:t>We delete </a:t>
            </a:r>
            <a:r>
              <a:rPr lang="en-US" altLang="zh-CN" sz="2000" dirty="0"/>
              <a:t>successive characters from the remaining input, until the lexical </a:t>
            </a:r>
            <a:r>
              <a:rPr lang="en-US" altLang="zh-CN" sz="2000" dirty="0" smtClean="0"/>
              <a:t>analyzer can </a:t>
            </a:r>
            <a:r>
              <a:rPr lang="en-US" altLang="zh-CN" sz="2000" dirty="0"/>
              <a:t>find a well-formed token at the beginning of what input is left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Other possible error-recovery actions are:</a:t>
            </a:r>
          </a:p>
          <a:p>
            <a:pPr lvl="1"/>
            <a:r>
              <a:rPr lang="en-US" altLang="zh-CN" sz="1600" dirty="0"/>
              <a:t>(1) Delete one character from the remaining input.</a:t>
            </a:r>
          </a:p>
          <a:p>
            <a:pPr lvl="1"/>
            <a:r>
              <a:rPr lang="en-US" altLang="zh-CN" sz="1600" dirty="0" smtClean="0"/>
              <a:t>(2) Insert </a:t>
            </a:r>
            <a:r>
              <a:rPr lang="en-US" altLang="zh-CN" sz="1600" dirty="0"/>
              <a:t>a missing character into the remaining input.</a:t>
            </a:r>
          </a:p>
          <a:p>
            <a:pPr lvl="1"/>
            <a:r>
              <a:rPr lang="en-US" altLang="zh-CN" sz="1600" dirty="0" smtClean="0"/>
              <a:t>(3) Replace </a:t>
            </a:r>
            <a:r>
              <a:rPr lang="en-US" altLang="zh-CN" sz="1600" dirty="0"/>
              <a:t>a character by another character.</a:t>
            </a:r>
          </a:p>
          <a:p>
            <a:pPr lvl="1"/>
            <a:r>
              <a:rPr lang="en-US" altLang="zh-CN" sz="1600" dirty="0" smtClean="0"/>
              <a:t>(4) Transpose </a:t>
            </a:r>
            <a:r>
              <a:rPr lang="en-US" altLang="zh-CN" sz="1600" dirty="0"/>
              <a:t>two adjacent characters</a:t>
            </a:r>
          </a:p>
        </p:txBody>
      </p:sp>
    </p:spTree>
    <p:extLst>
      <p:ext uri="{BB962C8B-B14F-4D97-AF65-F5344CB8AC3E}">
        <p14:creationId xmlns:p14="http://schemas.microsoft.com/office/powerpoint/2010/main" val="11754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39_TF03431380_TF03431380" id="{9AE2BD50-F2AD-48C6-8A81-F7D7390F9E40}" vid="{822244C9-F44A-41EE-AAAB-DAE7A533DA64}"/>
    </a:ext>
  </a:extLst>
</a:theme>
</file>

<file path=ppt/theme/theme2.xml><?xml version="1.0" encoding="utf-8"?>
<a:theme xmlns:a="http://schemas.openxmlformats.org/drawingml/2006/main" name="1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4873beb7-5857-4685-be1f-d57550cc96cc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5558</Words>
  <Application>Microsoft Office PowerPoint</Application>
  <PresentationFormat>全屏显示(4:3)</PresentationFormat>
  <Paragraphs>602</Paragraphs>
  <Slides>55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Courier</vt:lpstr>
      <vt:lpstr>Euphemia</vt:lpstr>
      <vt:lpstr>Microsoft YaHei UI</vt:lpstr>
      <vt:lpstr>等线</vt:lpstr>
      <vt:lpstr>宋体</vt:lpstr>
      <vt:lpstr>微软雅黑</vt:lpstr>
      <vt:lpstr>Arial</vt:lpstr>
      <vt:lpstr>Cambria Math</vt:lpstr>
      <vt:lpstr>Courier New</vt:lpstr>
      <vt:lpstr>Symbol</vt:lpstr>
      <vt:lpstr>Times New Roman</vt:lpstr>
      <vt:lpstr>Wingdings</vt:lpstr>
      <vt:lpstr>学术文献 16x9</vt:lpstr>
      <vt:lpstr>1_学术文献 16x9</vt:lpstr>
      <vt:lpstr>2_学术文献 16x9</vt:lpstr>
      <vt:lpstr>3_学术文献 16x9</vt:lpstr>
      <vt:lpstr>4_学术文献 16x9</vt:lpstr>
      <vt:lpstr>5_学术文献 16x9</vt:lpstr>
      <vt:lpstr>Equation</vt:lpstr>
      <vt:lpstr>Compilers</vt:lpstr>
      <vt:lpstr>Lexical Analysis</vt:lpstr>
      <vt:lpstr>Outlines</vt:lpstr>
      <vt:lpstr>3.1 The Construction of a Lexical Analyzer</vt:lpstr>
      <vt:lpstr>3.1 The Construction of a Lexical Analyzer</vt:lpstr>
      <vt:lpstr>3.1 The Construction of a Lexical Analyzer-token</vt:lpstr>
      <vt:lpstr>3.1 The Construction of a Lexical Analyzer-token</vt:lpstr>
      <vt:lpstr>3.1 The Construction of a Lexical Analyzer-tokenization</vt:lpstr>
      <vt:lpstr>3.1 The Construction of a Lexical Analyzer-Lexical Errors</vt:lpstr>
      <vt:lpstr>3.1 The Construction of a Lexical Analyzer-Input Buffering</vt:lpstr>
      <vt:lpstr>3.1 The Construction of a Lexical Analyzer-Lookahead code with sentinels</vt:lpstr>
      <vt:lpstr>3.1 The Construction of a Lexical Analyzer-reading ahead</vt:lpstr>
      <vt:lpstr>3.2 Regular Expression, Regular Set - Regular Expressions</vt:lpstr>
      <vt:lpstr>3.2 Regular Expression, Regular Set - Regular Expressions</vt:lpstr>
      <vt:lpstr>3.2 Regular Expression, Regular Set - Regular Expressions – Examples</vt:lpstr>
      <vt:lpstr>3.2 Regular Expression, Regular Set - Characteristics</vt:lpstr>
      <vt:lpstr>3.2 Regular Expression, Regular Set - Regular Definition</vt:lpstr>
      <vt:lpstr>3.2 Regular Expression, Regular Set - Regular Definition Example</vt:lpstr>
      <vt:lpstr>3.2 Regular Expression, Regular Set – Extensions for Regular Definition</vt:lpstr>
      <vt:lpstr>3.2 Regular Expression, Regular Set – Extensions for Regular Definition</vt:lpstr>
      <vt:lpstr>3.2 Regular Expression, Regular Set – Regular Grammar</vt:lpstr>
      <vt:lpstr>3.3 Transition Diagram – Recognition of Token</vt:lpstr>
      <vt:lpstr>3.3 Transition Diagram – Recognition of Token</vt:lpstr>
      <vt:lpstr>3.3 Transition Diagram – Recognition of Token</vt:lpstr>
      <vt:lpstr>3.3 Transition Diagram – Recognition of relation operator</vt:lpstr>
      <vt:lpstr>3.3 Transition Diagram – Recognition of reserved words and identifiers</vt:lpstr>
      <vt:lpstr>3.3 Transition Diagram – Recognition of unsigned number and others</vt:lpstr>
      <vt:lpstr>3.3 Transition Diagram – Architecture of a Transition-Diagram-Based Lexical Analyzer</vt:lpstr>
      <vt:lpstr>3.5 Lex</vt:lpstr>
      <vt:lpstr>3.5 Lex</vt:lpstr>
      <vt:lpstr>3.5 Lex</vt:lpstr>
      <vt:lpstr>3.5 DFA and NFA – introduction</vt:lpstr>
      <vt:lpstr>3.5 DFA and NFA – description</vt:lpstr>
      <vt:lpstr>3.5 DFA and NFA – definition</vt:lpstr>
      <vt:lpstr>3.5 DFA and NFA – Example</vt:lpstr>
      <vt:lpstr>3.5 DFA and NFA – Simulation of DFA</vt:lpstr>
      <vt:lpstr>3.6 Convert NFA to DFA（subset construction）</vt:lpstr>
      <vt:lpstr>3.6 Convert NFA to DFA（subset construction）</vt:lpstr>
      <vt:lpstr>3.6 Convert NFA to DFA（subset construction）</vt:lpstr>
      <vt:lpstr>3.6 Convert NFA to DFA（subset construction）</vt:lpstr>
      <vt:lpstr>3.6 Convert NFA to DFA（subset construction）- Example</vt:lpstr>
      <vt:lpstr>3.6 Convert NFA to DFA（subset construction）- Example</vt:lpstr>
      <vt:lpstr>3.7 Minimization of DFA</vt:lpstr>
      <vt:lpstr>3.7 Minimization of DFA –Algorithm</vt:lpstr>
      <vt:lpstr>3.7 Minimization of DFA –Example</vt:lpstr>
      <vt:lpstr>Conversion among FA, Regular Expression, &amp; Regular Grammar</vt:lpstr>
      <vt:lpstr>NFA                      Regular expression</vt:lpstr>
      <vt:lpstr>Regular expression               NFA</vt:lpstr>
      <vt:lpstr>Right linear Grammar             NFA</vt:lpstr>
      <vt:lpstr>DFA             Right linear Grammar </vt:lpstr>
      <vt:lpstr>Conversion among FA, Regular Expression, &amp; Regular Grammar – Example</vt:lpstr>
      <vt:lpstr>Homework</vt:lpstr>
      <vt:lpstr>Homework</vt:lpstr>
      <vt:lpstr>Home work</vt:lpstr>
      <vt:lpstr>Home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2017-04-09T02:54:44Z</dcterms:created>
  <dcterms:modified xsi:type="dcterms:W3CDTF">2017-04-23T06:16:41Z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